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90" r:id="rId4"/>
    <p:sldId id="317" r:id="rId5"/>
    <p:sldId id="303" r:id="rId6"/>
    <p:sldId id="304" r:id="rId7"/>
    <p:sldId id="305" r:id="rId8"/>
    <p:sldId id="306" r:id="rId9"/>
    <p:sldId id="307" r:id="rId10"/>
    <p:sldId id="308" r:id="rId11"/>
    <p:sldId id="328" r:id="rId12"/>
    <p:sldId id="329" r:id="rId13"/>
    <p:sldId id="309" r:id="rId14"/>
    <p:sldId id="294" r:id="rId15"/>
    <p:sldId id="312" r:id="rId16"/>
    <p:sldId id="315" r:id="rId17"/>
    <p:sldId id="316" r:id="rId18"/>
    <p:sldId id="293" r:id="rId19"/>
    <p:sldId id="311" r:id="rId20"/>
    <p:sldId id="288" r:id="rId21"/>
    <p:sldId id="313" r:id="rId22"/>
    <p:sldId id="286" r:id="rId23"/>
    <p:sldId id="319" r:id="rId24"/>
    <p:sldId id="261" r:id="rId25"/>
    <p:sldId id="262" r:id="rId26"/>
    <p:sldId id="263" r:id="rId27"/>
    <p:sldId id="287" r:id="rId28"/>
    <p:sldId id="264" r:id="rId29"/>
    <p:sldId id="289" r:id="rId30"/>
    <p:sldId id="265" r:id="rId31"/>
    <p:sldId id="266" r:id="rId32"/>
    <p:sldId id="267" r:id="rId33"/>
    <p:sldId id="270" r:id="rId34"/>
    <p:sldId id="268" r:id="rId35"/>
    <p:sldId id="320" r:id="rId36"/>
    <p:sldId id="269" r:id="rId37"/>
    <p:sldId id="330" r:id="rId38"/>
    <p:sldId id="271" r:id="rId39"/>
    <p:sldId id="318" r:id="rId40"/>
    <p:sldId id="272" r:id="rId41"/>
    <p:sldId id="326" r:id="rId42"/>
    <p:sldId id="324" r:id="rId4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A80054"/>
    <a:srgbClr val="FFCDCD"/>
    <a:srgbClr val="FF8989"/>
    <a:srgbClr val="A50021"/>
    <a:srgbClr val="0000FF"/>
    <a:srgbClr val="0066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-1698" y="-78"/>
      </p:cViewPr>
      <p:guideLst>
        <p:guide orient="horz" pos="1701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6FD70-A804-4E08-AF8E-CEA6AD467211}" type="datetimeFigureOut">
              <a:rPr lang="el-GR" smtClean="0"/>
              <a:pPr/>
              <a:t>18/11/2013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27102-58B2-4E6F-8CD6-FD45B43F0FA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gif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gif"/><Relationship Id="rId10" Type="http://schemas.openxmlformats.org/officeDocument/2006/relationships/image" Target="../media/image144.gif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gawkerassets.com/img/18jlyikql67txjpg/ku-xlarge.jpg"/>
          <p:cNvPicPr>
            <a:picLocks noChangeAspect="1" noChangeArrowheads="1"/>
          </p:cNvPicPr>
          <p:nvPr/>
        </p:nvPicPr>
        <p:blipFill>
          <a:blip r:embed="rId2" cstate="print"/>
          <a:srcRect r="1409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5446526" y="1977520"/>
            <a:ext cx="355571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5400" b="1" cap="none" spc="50" dirty="0" smtClean="0">
                <a:ln w="11430"/>
                <a:solidFill>
                  <a:srgbClr val="FF898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School</a:t>
            </a:r>
          </a:p>
          <a:p>
            <a:pPr algn="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Extreme</a:t>
            </a:r>
          </a:p>
          <a:p>
            <a:pPr algn="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Violence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729373" y="5948317"/>
            <a:ext cx="220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FF8989"/>
                </a:solidFill>
                <a:latin typeface="Arial Narrow" pitchFamily="34" charset="0"/>
              </a:rPr>
              <a:t>Brig Gen (</a:t>
            </a:r>
            <a:r>
              <a:rPr lang="en-US" sz="1200" b="1" i="1" dirty="0" err="1" smtClean="0">
                <a:solidFill>
                  <a:srgbClr val="FF8989"/>
                </a:solidFill>
                <a:latin typeface="Arial Narrow" pitchFamily="34" charset="0"/>
              </a:rPr>
              <a:t>ret’d</a:t>
            </a:r>
            <a:r>
              <a:rPr lang="en-US" sz="1200" b="1" dirty="0" smtClean="0">
                <a:solidFill>
                  <a:srgbClr val="FF8989"/>
                </a:solidFill>
                <a:latin typeface="Arial Narrow" pitchFamily="34" charset="0"/>
              </a:rPr>
              <a:t>) John </a:t>
            </a:r>
            <a:r>
              <a:rPr lang="en-US" sz="1200" b="1" dirty="0" err="1" smtClean="0">
                <a:solidFill>
                  <a:srgbClr val="FF8989"/>
                </a:solidFill>
                <a:latin typeface="Arial Narrow" pitchFamily="34" charset="0"/>
              </a:rPr>
              <a:t>Galatas</a:t>
            </a:r>
            <a:r>
              <a:rPr lang="en-US" sz="1200" b="1" dirty="0" smtClean="0">
                <a:solidFill>
                  <a:srgbClr val="FF8989"/>
                </a:solidFill>
                <a:latin typeface="Arial Narrow" pitchFamily="34" charset="0"/>
              </a:rPr>
              <a:t>, MD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Arial Narrow" pitchFamily="34" charset="0"/>
              </a:rPr>
              <a:t>Senior Asymmetric Threats Analyst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Arial Narrow" pitchFamily="34" charset="0"/>
              </a:rPr>
              <a:t>Athens, Greece</a:t>
            </a:r>
            <a:endParaRPr lang="el-GR" sz="12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136121" y="865254"/>
          <a:ext cx="2795615" cy="3915860"/>
        </p:xfrm>
        <a:graphic>
          <a:graphicData uri="http://schemas.openxmlformats.org/drawingml/2006/table">
            <a:tbl>
              <a:tblPr/>
              <a:tblGrid>
                <a:gridCol w="962268"/>
                <a:gridCol w="1833347"/>
              </a:tblGrid>
              <a:tr h="262194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 Narrow" pitchFamily="34" charset="0"/>
                        </a:rPr>
                        <a:t>Location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Sandy Hook, Connecticut, U.S.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6554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 Narrow" pitchFamily="34" charset="0"/>
                        </a:rPr>
                        <a:t>Date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err="1">
                          <a:latin typeface="Arial Narrow" pitchFamily="34" charset="0"/>
                        </a:rPr>
                        <a:t>December</a:t>
                      </a:r>
                      <a:r>
                        <a:rPr lang="de-DE" sz="1200" b="1" dirty="0">
                          <a:latin typeface="Arial Narrow" pitchFamily="34" charset="0"/>
                        </a:rPr>
                        <a:t> 14, 2012</a:t>
                      </a:r>
                      <a:r>
                        <a:rPr lang="de-DE" sz="1200" dirty="0">
                          <a:latin typeface="Arial Narrow" pitchFamily="34" charset="0"/>
                        </a:rPr>
                        <a:t/>
                      </a:r>
                      <a:br>
                        <a:rPr lang="de-DE" sz="1200" dirty="0">
                          <a:latin typeface="Arial Narrow" pitchFamily="34" charset="0"/>
                        </a:rPr>
                      </a:br>
                      <a:r>
                        <a:rPr lang="de-DE" sz="1200" dirty="0">
                          <a:latin typeface="Arial Narrow" pitchFamily="34" charset="0"/>
                        </a:rPr>
                        <a:t>c. 9:35 am – c. 9:40 </a:t>
                      </a:r>
                      <a:r>
                        <a:rPr lang="de-DE" sz="1200" dirty="0" smtClean="0">
                          <a:latin typeface="Arial Narrow" pitchFamily="34" charset="0"/>
                        </a:rPr>
                        <a:t>am</a:t>
                      </a:r>
                      <a:endParaRPr lang="de-DE" sz="1200" dirty="0">
                        <a:latin typeface="Arial Narrow" pitchFamily="34" charset="0"/>
                      </a:endParaRP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839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 Narrow" pitchFamily="34" charset="0"/>
                        </a:rPr>
                        <a:t>Target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 Narrow" pitchFamily="34" charset="0"/>
                        </a:rPr>
                        <a:t>Students and staff at Sandy Hook Elementary School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655484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 Narrow" pitchFamily="34" charset="0"/>
                        </a:rPr>
                        <a:t>Attack type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 Narrow" pitchFamily="34" charset="0"/>
                        </a:rPr>
                        <a:t>School shooting, murder–suicide, matricide, spree shooting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52129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 Narrow" pitchFamily="34" charset="0"/>
                        </a:rPr>
                        <a:t>Deaths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28 total; </a:t>
                      </a:r>
                      <a:r>
                        <a:rPr lang="en-US" sz="1200" dirty="0">
                          <a:latin typeface="Arial Narrow" pitchFamily="34" charset="0"/>
                        </a:rPr>
                        <a:t>27 at the school (including perpetrator) and perpetrator's mother (at </a:t>
                      </a:r>
                      <a:r>
                        <a:rPr lang="en-US" sz="1200" dirty="0" smtClean="0">
                          <a:latin typeface="Arial Narrow" pitchFamily="34" charset="0"/>
                        </a:rPr>
                        <a:t>home)</a:t>
                      </a:r>
                      <a:endParaRPr lang="en-US" sz="1200" dirty="0">
                        <a:latin typeface="Arial Narrow" pitchFamily="34" charset="0"/>
                      </a:endParaRP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194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 Narrow" pitchFamily="34" charset="0"/>
                        </a:rPr>
                        <a:t>Injured (non-fatal)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 smtClean="0">
                          <a:latin typeface="Arial Narrow" pitchFamily="34" charset="0"/>
                        </a:rPr>
                        <a:t>2</a:t>
                      </a:r>
                      <a:endParaRPr lang="el-GR" sz="1200" dirty="0">
                        <a:latin typeface="Arial Narrow" pitchFamily="34" charset="0"/>
                      </a:endParaRP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194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 Narrow" pitchFamily="34" charset="0"/>
                        </a:rPr>
                        <a:t>Perpetrator</a:t>
                      </a: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Adam Peter </a:t>
                      </a:r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Lanza</a:t>
                      </a:r>
                      <a:endParaRPr lang="en-US" sz="1200" b="1" dirty="0" smtClean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  <a:p>
                      <a:r>
                        <a:rPr lang="en-US" sz="1200" dirty="0" smtClean="0">
                          <a:latin typeface="Arial Narrow" pitchFamily="34" charset="0"/>
                        </a:rPr>
                        <a:t>Born: April 22, 1992</a:t>
                      </a:r>
                      <a:endParaRPr lang="en-US" sz="1200" dirty="0">
                        <a:latin typeface="Arial Narrow" pitchFamily="34" charset="0"/>
                      </a:endParaRPr>
                    </a:p>
                  </a:txBody>
                  <a:tcPr marL="65548" marR="65548" marT="32774" marB="327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8369" name="Picture 1" descr="http://upload.wikimedia.org/wikipedia/commons/thumb/5/55/WMA_button2b.png/17px-WMA_button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25" cy="161925"/>
          </a:xfrm>
          <a:prstGeom prst="rect">
            <a:avLst/>
          </a:prstGeom>
          <a:noFill/>
        </p:spPr>
      </p:pic>
      <p:pic>
        <p:nvPicPr>
          <p:cNvPr id="58370" name="Picture 2" descr="http://upload.wikimedia.org/wikipedia/commons/thumb/5/55/WMA_button2b.png/17px-WMA_button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25" cy="161925"/>
          </a:xfrm>
          <a:prstGeom prst="rect">
            <a:avLst/>
          </a:prstGeom>
          <a:noFill/>
        </p:spPr>
      </p:pic>
      <p:pic>
        <p:nvPicPr>
          <p:cNvPr id="58372" name="Picture 4" descr="http://assets.nydailynews.com/polopoly_fs/1.1302243.1364528652%21/img/httpImage/image.jpg_gen/derivatives/landscape_635/large-lanza-guns-29-scho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5951" y="867266"/>
            <a:ext cx="2902936" cy="2656282"/>
          </a:xfrm>
          <a:prstGeom prst="rect">
            <a:avLst/>
          </a:prstGeom>
          <a:noFill/>
        </p:spPr>
      </p:pic>
      <p:pic>
        <p:nvPicPr>
          <p:cNvPr id="58374" name="Picture 6" descr="http://i.dailymail.co.uk/i/pix/2012/12/16/article-2248645-16897E1C000005DC-183_634x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6648" y="3624533"/>
            <a:ext cx="4827538" cy="3106681"/>
          </a:xfrm>
          <a:prstGeom prst="rect">
            <a:avLst/>
          </a:prstGeom>
          <a:noFill/>
        </p:spPr>
      </p:pic>
      <p:pic>
        <p:nvPicPr>
          <p:cNvPr id="58376" name="Picture 8" descr="http://www.whatsonchengdu.com/news_images/50cbf4cf69889_connecticut_school_shooting.jpg"/>
          <p:cNvPicPr>
            <a:picLocks noChangeAspect="1" noChangeArrowheads="1"/>
          </p:cNvPicPr>
          <p:nvPr/>
        </p:nvPicPr>
        <p:blipFill>
          <a:blip r:embed="rId5" cstate="print"/>
          <a:srcRect l="6927" r="21358"/>
          <a:stretch>
            <a:fillRect/>
          </a:stretch>
        </p:blipFill>
        <p:spPr bwMode="auto">
          <a:xfrm>
            <a:off x="6014302" y="942680"/>
            <a:ext cx="3015572" cy="2367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8" name="Picture 10" descr="http://www.b92.net/news/pics/2012/12/14/31013303950cb7e9908f8d312109465_v4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443" y="4898991"/>
            <a:ext cx="3540279" cy="1847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- TextBox"/>
          <p:cNvSpPr txBox="1"/>
          <p:nvPr/>
        </p:nvSpPr>
        <p:spPr>
          <a:xfrm>
            <a:off x="7390613" y="254524"/>
            <a:ext cx="1715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A US problem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8682" name="Picture 10" descr="http://www.scmp.com/sites/default/files/styles/980w/public/2012/12/18/china-us-crime-children_wh631_33070749.jpg?itok=fENlxCT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98623" y="2547136"/>
            <a:ext cx="1677969" cy="1042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cn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4999" y="4339291"/>
            <a:ext cx="3799002" cy="2518709"/>
          </a:xfrm>
          <a:prstGeom prst="rect">
            <a:avLst/>
          </a:prstGeom>
        </p:spPr>
      </p:pic>
      <p:pic>
        <p:nvPicPr>
          <p:cNvPr id="5" name="4 - Εικόνα" descr="cn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2978"/>
            <a:ext cx="5630584" cy="3733033"/>
          </a:xfrm>
          <a:prstGeom prst="rect">
            <a:avLst/>
          </a:prstGeom>
        </p:spPr>
      </p:pic>
      <p:pic>
        <p:nvPicPr>
          <p:cNvPr id="3" name="2 - Εικόνα" descr="cn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74326"/>
            <a:ext cx="4349485" cy="2883674"/>
          </a:xfrm>
          <a:prstGeom prst="rect">
            <a:avLst/>
          </a:prstGeom>
        </p:spPr>
      </p:pic>
      <p:pic>
        <p:nvPicPr>
          <p:cNvPr id="2" name="1 - Εικόνα" descr="cn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0792" y="1300361"/>
            <a:ext cx="4223208" cy="2799953"/>
          </a:xfrm>
          <a:prstGeom prst="rect">
            <a:avLst/>
          </a:prstGeom>
        </p:spPr>
      </p:pic>
      <p:sp>
        <p:nvSpPr>
          <p:cNvPr id="11" name="10 - TextBox"/>
          <p:cNvSpPr txBox="1"/>
          <p:nvPr/>
        </p:nvSpPr>
        <p:spPr>
          <a:xfrm>
            <a:off x="7390613" y="254524"/>
            <a:ext cx="1715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A US problem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ntellasia.net/en/wp-content/uploads/2012/09/china.school-attack201209af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308" y="1423667"/>
            <a:ext cx="7035805" cy="4727183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341784" y="1175869"/>
            <a:ext cx="3308855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Arial Black" pitchFamily="34" charset="0"/>
              </a:rPr>
              <a:t>CHINA:</a:t>
            </a:r>
            <a:r>
              <a:rPr lang="en-US" sz="1400" b="1" dirty="0" smtClean="0">
                <a:solidFill>
                  <a:schemeClr val="tx1"/>
                </a:solidFill>
                <a:latin typeface="Arial Narrow" pitchFamily="34" charset="0"/>
              </a:rPr>
              <a:t> March </a:t>
            </a:r>
            <a:r>
              <a:rPr lang="en-US" sz="1400" b="1" dirty="0" smtClean="0">
                <a:solidFill>
                  <a:schemeClr val="tx1"/>
                </a:solidFill>
                <a:latin typeface="Arial Narrow" pitchFamily="34" charset="0"/>
              </a:rPr>
              <a:t>2010 – Dec 2012</a:t>
            </a:r>
          </a:p>
          <a:p>
            <a:r>
              <a:rPr lang="en-US" sz="1400" b="1" dirty="0" smtClean="0">
                <a:latin typeface="Arial Narrow" pitchFamily="34" charset="0"/>
              </a:rPr>
              <a:t>Mass school stabbings: </a:t>
            </a:r>
            <a:r>
              <a:rPr lang="en-US" sz="1400" b="1" dirty="0" smtClean="0">
                <a:solidFill>
                  <a:schemeClr val="tx1"/>
                </a:solidFill>
                <a:latin typeface="Arial Narrow" pitchFamily="34" charset="0"/>
              </a:rPr>
              <a:t>25 </a:t>
            </a:r>
            <a:r>
              <a:rPr lang="en-US" sz="1400" b="1" dirty="0" smtClean="0">
                <a:latin typeface="Arial Narrow" pitchFamily="34" charset="0"/>
              </a:rPr>
              <a:t>dead; </a:t>
            </a:r>
            <a:r>
              <a:rPr lang="en-US" sz="1400" b="1" dirty="0" smtClean="0">
                <a:solidFill>
                  <a:schemeClr val="tx1"/>
                </a:solidFill>
                <a:latin typeface="Arial Narrow" pitchFamily="34" charset="0"/>
              </a:rPr>
              <a:t>115</a:t>
            </a:r>
            <a:r>
              <a:rPr lang="en-US" sz="1400" b="1" dirty="0" smtClean="0">
                <a:latin typeface="Arial Narrow" pitchFamily="34" charset="0"/>
              </a:rPr>
              <a:t> injured</a:t>
            </a:r>
            <a:endParaRPr lang="el-GR" sz="1400" b="1" dirty="0">
              <a:latin typeface="Arial Narrow" pitchFamily="34" charset="0"/>
            </a:endParaRPr>
          </a:p>
        </p:txBody>
      </p:sp>
      <p:pic>
        <p:nvPicPr>
          <p:cNvPr id="5" name="Picture 6" descr="http://images.wikia.com/halo/images/archive/1/1b/20120416022853%21Combat_Knife.png"/>
          <p:cNvPicPr>
            <a:picLocks noChangeAspect="1" noChangeArrowheads="1"/>
          </p:cNvPicPr>
          <p:nvPr/>
        </p:nvPicPr>
        <p:blipFill>
          <a:blip r:embed="rId3" cstate="print"/>
          <a:srcRect r="-10406" b="37922"/>
          <a:stretch>
            <a:fillRect/>
          </a:stretch>
        </p:blipFill>
        <p:spPr bwMode="auto">
          <a:xfrm rot="21000000">
            <a:off x="4200367" y="2433376"/>
            <a:ext cx="238869" cy="375698"/>
          </a:xfrm>
          <a:prstGeom prst="rect">
            <a:avLst/>
          </a:prstGeom>
          <a:noFill/>
        </p:spPr>
      </p:pic>
      <p:pic>
        <p:nvPicPr>
          <p:cNvPr id="6" name="Picture 8" descr="http://icons.iconseeker.com/png/fullsize/rounded-world-flags/china-flag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1203" y="1163021"/>
            <a:ext cx="840589" cy="840589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005504" y="254524"/>
            <a:ext cx="3041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An international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problem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811507" y="6092985"/>
            <a:ext cx="431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A cheap but effective way to confront a man with a knife</a:t>
            </a:r>
            <a:endParaRPr lang="el-GR" sz="16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80126" y="754219"/>
            <a:ext cx="88140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latin typeface="Arial Narrow" pitchFamily="34" charset="0"/>
              </a:rPr>
              <a:t>Beslan</a:t>
            </a:r>
            <a:r>
              <a:rPr lang="en-US" sz="1400" b="1" dirty="0" smtClean="0">
                <a:latin typeface="Arial Narrow" pitchFamily="34" charset="0"/>
              </a:rPr>
              <a:t> school siege </a:t>
            </a:r>
            <a:r>
              <a:rPr lang="en-US" sz="1400" dirty="0" smtClean="0">
                <a:latin typeface="Arial Narrow" pitchFamily="34" charset="0"/>
              </a:rPr>
              <a:t>or </a:t>
            </a:r>
            <a:r>
              <a:rPr lang="en-US" sz="1400" dirty="0" err="1" smtClean="0">
                <a:latin typeface="Arial Narrow" pitchFamily="34" charset="0"/>
              </a:rPr>
              <a:t>Beslan</a:t>
            </a:r>
            <a:r>
              <a:rPr lang="en-US" sz="1400" dirty="0" smtClean="0">
                <a:latin typeface="Arial Narrow" pitchFamily="34" charset="0"/>
              </a:rPr>
              <a:t> Massacre began when armed Muslim terrorists took more than </a:t>
            </a:r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</a:rPr>
              <a:t>1200</a:t>
            </a:r>
            <a:r>
              <a:rPr lang="en-US" sz="1400" b="1" dirty="0" smtClean="0">
                <a:latin typeface="Arial Narrow" pitchFamily="34" charset="0"/>
              </a:rPr>
              <a:t> school children and adults </a:t>
            </a:r>
            <a:r>
              <a:rPr lang="en-US" sz="1400" dirty="0" smtClean="0">
                <a:latin typeface="Arial Narrow" pitchFamily="34" charset="0"/>
              </a:rPr>
              <a:t>hostage on 1 September 2004, at School Number One (SNO) in the Russian town of </a:t>
            </a:r>
            <a:r>
              <a:rPr lang="en-US" sz="1400" dirty="0" err="1" smtClean="0">
                <a:latin typeface="Arial Narrow" pitchFamily="34" charset="0"/>
              </a:rPr>
              <a:t>Beslan</a:t>
            </a:r>
            <a:r>
              <a:rPr lang="en-US" sz="1400" dirty="0" smtClean="0">
                <a:latin typeface="Arial Narrow" pitchFamily="34" charset="0"/>
              </a:rPr>
              <a:t> in North Ossetia.</a:t>
            </a:r>
          </a:p>
          <a:p>
            <a:endParaRPr lang="en-US" sz="1400" dirty="0" smtClean="0">
              <a:latin typeface="Arial Narrow" pitchFamily="34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</a:rPr>
              <a:t>Fatalities	: </a:t>
            </a:r>
            <a:r>
              <a:rPr lang="en-US" sz="1400" dirty="0" smtClean="0">
                <a:latin typeface="Arial Narrow" pitchFamily="34" charset="0"/>
              </a:rPr>
              <a:t>at least 385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</a:rPr>
              <a:t>Injured	: </a:t>
            </a:r>
            <a:r>
              <a:rPr lang="en-US" sz="1400" dirty="0" smtClean="0">
                <a:latin typeface="Arial Narrow" pitchFamily="34" charset="0"/>
              </a:rPr>
              <a:t>~783</a:t>
            </a:r>
            <a:endParaRPr lang="el-GR" sz="1400" dirty="0">
              <a:latin typeface="Arial Narrow" pitchFamily="34" charset="0"/>
            </a:endParaRPr>
          </a:p>
        </p:txBody>
      </p:sp>
      <p:pic>
        <p:nvPicPr>
          <p:cNvPr id="59396" name="Picture 4" descr="File:Beslan-monument-tree of gri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49491"/>
            <a:ext cx="2744136" cy="398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TextBox"/>
          <p:cNvSpPr txBox="1"/>
          <p:nvPr/>
        </p:nvSpPr>
        <p:spPr>
          <a:xfrm>
            <a:off x="716437" y="6410230"/>
            <a:ext cx="929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 Narrow" pitchFamily="34" charset="0"/>
              </a:rPr>
              <a:t>Tree of Grief</a:t>
            </a:r>
            <a:endParaRPr lang="el-GR" sz="1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9394" name="Picture 2" descr="http://upload.wikimedia.org/wikipedia/commons/4/4d/RussiaNorthOssetia-Highl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4744" y="1360319"/>
            <a:ext cx="2473687" cy="146772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9398" name="Picture 6" descr="http://www.barenakedislam.com/wp-content/uploads/2013/04/besl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8915" y="2931736"/>
            <a:ext cx="3810000" cy="3810000"/>
          </a:xfrm>
          <a:prstGeom prst="rect">
            <a:avLst/>
          </a:prstGeom>
          <a:noFill/>
        </p:spPr>
      </p:pic>
      <p:pic>
        <p:nvPicPr>
          <p:cNvPr id="59400" name="Picture 8" descr="http://news.bbc.co.uk/media/images/40131000/jpg/_40131524_amisikov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0883" y="3571143"/>
            <a:ext cx="2100738" cy="2800984"/>
          </a:xfrm>
          <a:prstGeom prst="rect">
            <a:avLst/>
          </a:prstGeom>
          <a:noFill/>
        </p:spPr>
      </p:pic>
      <p:pic>
        <p:nvPicPr>
          <p:cNvPr id="59402" name="Picture 10" descr="http://news.bbc.co.uk/nol/shared/spl/hi/world/04/russian_s/img/2b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9141" y="1414020"/>
            <a:ext cx="3107003" cy="2030855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7041363" y="246610"/>
            <a:ext cx="2060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School terrorism</a:t>
            </a:r>
            <a:endParaRPr lang="en-US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113122" y="1366887"/>
            <a:ext cx="1923068" cy="565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7650" name="Picture 2" descr="http://images.wikia.com/anthrotheory/images/a/aa/Europe_ma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0411" y="1579349"/>
            <a:ext cx="987883" cy="987883"/>
          </a:xfrm>
          <a:prstGeom prst="rect">
            <a:avLst/>
          </a:prstGeom>
          <a:noFill/>
        </p:spPr>
      </p:pic>
      <p:cxnSp>
        <p:nvCxnSpPr>
          <p:cNvPr id="13" name="12 - Ευθεία γραμμή σύνδεσης"/>
          <p:cNvCxnSpPr/>
          <p:nvPr/>
        </p:nvCxnSpPr>
        <p:spPr>
          <a:xfrm flipV="1">
            <a:off x="6042582" y="1357462"/>
            <a:ext cx="499620" cy="7164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εία γραμμή σύνδεσης"/>
          <p:cNvCxnSpPr/>
          <p:nvPr/>
        </p:nvCxnSpPr>
        <p:spPr>
          <a:xfrm>
            <a:off x="6023728" y="2149311"/>
            <a:ext cx="527901" cy="68815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- TextBox"/>
          <p:cNvSpPr txBox="1"/>
          <p:nvPr/>
        </p:nvSpPr>
        <p:spPr>
          <a:xfrm>
            <a:off x="349430" y="2205873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2004</a:t>
            </a:r>
            <a:endParaRPr lang="el-GR" sz="28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justice.qld.gov.au/__data/assets/image/0008/7775/es-risk-assess-mode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513" y="2937092"/>
            <a:ext cx="4889795" cy="3784702"/>
          </a:xfrm>
          <a:prstGeom prst="rect">
            <a:avLst/>
          </a:prstGeom>
          <a:noFill/>
          <a:ln>
            <a:solidFill>
              <a:srgbClr val="A50021"/>
            </a:solidFill>
          </a:ln>
        </p:spPr>
      </p:pic>
      <p:grpSp>
        <p:nvGrpSpPr>
          <p:cNvPr id="5" name="4 - Ομάδα"/>
          <p:cNvGrpSpPr/>
          <p:nvPr/>
        </p:nvGrpSpPr>
        <p:grpSpPr>
          <a:xfrm>
            <a:off x="132606" y="822047"/>
            <a:ext cx="3712819" cy="3694560"/>
            <a:chOff x="5250734" y="1481919"/>
            <a:chExt cx="3712819" cy="3694560"/>
          </a:xfrm>
        </p:grpSpPr>
        <p:pic>
          <p:nvPicPr>
            <p:cNvPr id="52228" name="Picture 4" descr="http://www.guardianconsultants.co.uk/images/risk_cycl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0734" y="1481919"/>
              <a:ext cx="3712819" cy="3694560"/>
            </a:xfrm>
            <a:prstGeom prst="rect">
              <a:avLst/>
            </a:prstGeom>
            <a:noFill/>
            <a:ln>
              <a:solidFill>
                <a:srgbClr val="A50021"/>
              </a:solidFill>
            </a:ln>
          </p:spPr>
        </p:pic>
        <p:sp>
          <p:nvSpPr>
            <p:cNvPr id="4" name="3 - Έλλειψη"/>
            <p:cNvSpPr/>
            <p:nvPr/>
          </p:nvSpPr>
          <p:spPr>
            <a:xfrm>
              <a:off x="6429080" y="2630074"/>
              <a:ext cx="1385741" cy="135746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6" name="5 - Ορθογώνιο"/>
          <p:cNvSpPr/>
          <p:nvPr/>
        </p:nvSpPr>
        <p:spPr>
          <a:xfrm>
            <a:off x="6899958" y="246610"/>
            <a:ext cx="22029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Risk management</a:t>
            </a:r>
            <a:endParaRPr lang="en-US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29428" t="7630" r="27925" b="3636"/>
          <a:stretch>
            <a:fillRect/>
          </a:stretch>
        </p:blipFill>
        <p:spPr bwMode="auto">
          <a:xfrm>
            <a:off x="129503" y="764040"/>
            <a:ext cx="4442498" cy="5891284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5670" t="23964" r="49654" b="14250"/>
          <a:stretch>
            <a:fillRect/>
          </a:stretch>
        </p:blipFill>
        <p:spPr bwMode="auto">
          <a:xfrm>
            <a:off x="4704710" y="782426"/>
            <a:ext cx="4370024" cy="586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749433" y="6442924"/>
            <a:ext cx="392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 Narrow" pitchFamily="34" charset="0"/>
              </a:rPr>
              <a:t>http://training.fema.gov/EMIWeb/emischool/EL361Toolkit/assets/SamplePlan.pdf</a:t>
            </a:r>
            <a:endParaRPr lang="el-GR" sz="1000" dirty="0">
              <a:latin typeface="Arial Narrow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6899958" y="246610"/>
            <a:ext cx="22029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Risk management</a:t>
            </a:r>
            <a:endParaRPr lang="en-US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80126" y="637691"/>
            <a:ext cx="898845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The individual child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Internalizing behaviors: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withdrawal, inhibition, anxiety, and/or depression;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Externalizing behaviors: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delinquent activities, aggression, and hyperactivity;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Unlike internalizing behaviors,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externalizing behaviors include, or are directly linked to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, violent episodes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Other individual factors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Early starters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/>
                <a:ea typeface="Times New Roman" pitchFamily="18" charset="0"/>
                <a:cs typeface="Times New Roman" pitchFamily="18" charset="0"/>
              </a:rPr>
              <a:t>►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worse prognosis in terms of future aggression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&amp;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antisocial activities;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Lower IQ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►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related to higher levels of aggression;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oys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/>
                <a:ea typeface="Times New Roman" pitchFamily="18" charset="0"/>
                <a:cs typeface="Times New Roman" pitchFamily="18" charset="0"/>
              </a:rPr>
              <a:t>►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early problematic motor skills, attention difficulties, and reading problems </a:t>
            </a: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predict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later persistent antisocial conduct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Home environment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Home environment contributes to school violence;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exposure to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gun violence, parental alcoholism, domestic violence, physical abuse of the child,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harsh parental discipline and child sexual abuse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exposure to television violence and, to a lesser extent, violent video games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Neighborhood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environment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Communities with high rates of crime and drug use teach youth the violent behaviors that are carried into school;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Poverty and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high population densities are associated with higher rates of school violence;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Exposure to community violence during early elementary school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increased risk of aggression in elementary school;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Neighborhood gangs are contribute to dangerous school environments.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School environment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Teacher assaults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associated with: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higher percentage of male faculty;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higher proportion of male students,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higher proportion of students receiving free or reduced cost lunch (an indicator of poverty)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7550872" y="254524"/>
            <a:ext cx="1543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Risk factors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4578" name="Picture 2" descr="http://images.wikia.com/runescape/images/d/d6/Village_bo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34" y="742836"/>
            <a:ext cx="513728" cy="1667556"/>
          </a:xfrm>
          <a:prstGeom prst="rect">
            <a:avLst/>
          </a:prstGeom>
          <a:noFill/>
        </p:spPr>
      </p:pic>
      <p:pic>
        <p:nvPicPr>
          <p:cNvPr id="24580" name="Picture 4" descr="http://harish.slicksoftindia.com/icon/Home.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2402" y="2973584"/>
            <a:ext cx="1289933" cy="1289933"/>
          </a:xfrm>
          <a:prstGeom prst="rect">
            <a:avLst/>
          </a:prstGeom>
          <a:noFill/>
        </p:spPr>
      </p:pic>
      <p:pic>
        <p:nvPicPr>
          <p:cNvPr id="24582" name="Picture 6" descr="http://www.bandofneighbors.com/images/houses-neighborhoo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8169" y="5052768"/>
            <a:ext cx="1692008" cy="923826"/>
          </a:xfrm>
          <a:prstGeom prst="rect">
            <a:avLst/>
          </a:prstGeom>
          <a:noFill/>
        </p:spPr>
      </p:pic>
      <p:pic>
        <p:nvPicPr>
          <p:cNvPr id="24584" name="Picture 8" descr="http://www.a2schools.org/ease/files/school.png"/>
          <p:cNvPicPr>
            <a:picLocks noChangeAspect="1" noChangeArrowheads="1"/>
          </p:cNvPicPr>
          <p:nvPr/>
        </p:nvPicPr>
        <p:blipFill>
          <a:blip r:embed="rId5" cstate="print"/>
          <a:srcRect t="38613" r="24187"/>
          <a:stretch>
            <a:fillRect/>
          </a:stretch>
        </p:blipFill>
        <p:spPr bwMode="auto">
          <a:xfrm>
            <a:off x="3339709" y="5410984"/>
            <a:ext cx="2193825" cy="974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3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3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3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3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3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3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3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3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3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3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32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32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32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632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32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32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32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32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32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32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32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32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32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32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32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32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32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32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92500" y="1321499"/>
            <a:ext cx="872048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4-Level CDC’s Proposa</a:t>
            </a:r>
            <a:r>
              <a:rPr lang="en-US" sz="1600" b="1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solidFill>
                <a:srgbClr val="000000"/>
              </a:solidFill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solidFill>
                <a:srgbClr val="000000"/>
              </a:solidFill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Society-level prevention strategies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i.e. reducing media violence, reshaping social norms, and restructuring educational systems</a:t>
            </a:r>
            <a:endParaRPr kumimoji="0" lang="el-GR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     </a:t>
            </a:r>
            <a:r>
              <a:rPr kumimoji="0" lang="en-US" sz="16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strategies are rarely used and difficult to implement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School-wide strategies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i.e. schools promote classroom management techniques, cooperative learning, close student supervision,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Good Behavior Game [elementary school], Second Step curriculum [2</a:t>
            </a:r>
            <a:r>
              <a:rPr kumimoji="0" lang="en-US" sz="1600" b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nd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and 3</a:t>
            </a:r>
            <a:r>
              <a:rPr kumimoji="0" lang="en-US" sz="1600" b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rd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graders], reducing 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eliminating bullying and organizing the local police to better combat gang violence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School-wide early-warning systems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i.e. early threat assessment, violence-prevention efforts, anti-bullying programs, helping teachers with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classroom-management strategies, behavioral strategies, implementing curricular innovations,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programs to strengthen families</a:t>
            </a:r>
            <a:endParaRPr kumimoji="0" lang="el-GR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Individual-level strategies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i.e.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conflict resolution and team problem-solving, teaching students social skills</a:t>
            </a:r>
            <a:endParaRPr kumimoji="0" lang="el-GR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6039747" y="254524"/>
            <a:ext cx="3064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Prevention &amp; intervention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7347" name="Picture 3" descr="http://heroeswiki.com/images/thumb/0/0b/Cdc_logo.png/250px-Cdc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1564"/>
            <a:ext cx="1288215" cy="999655"/>
          </a:xfrm>
          <a:prstGeom prst="rect">
            <a:avLst/>
          </a:prstGeom>
          <a:noFill/>
        </p:spPr>
      </p:pic>
      <p:pic>
        <p:nvPicPr>
          <p:cNvPr id="23554" name="Picture 2" descr="http://zarlanga.googlecode.com/svn/Proyecto/Equis/resources/imagenes/sistema/PNG-Symbol-Delete.png-256x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1700" y="2177919"/>
            <a:ext cx="802882" cy="802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ready.gov/sites/default/files/5.2.1.0%20Risk%20Assessment%20Process.png"/>
          <p:cNvPicPr>
            <a:picLocks noChangeAspect="1" noChangeArrowheads="1"/>
          </p:cNvPicPr>
          <p:nvPr/>
        </p:nvPicPr>
        <p:blipFill>
          <a:blip r:embed="rId2" cstate="print"/>
          <a:srcRect l="72611"/>
          <a:stretch>
            <a:fillRect/>
          </a:stretch>
        </p:blipFill>
        <p:spPr bwMode="auto">
          <a:xfrm>
            <a:off x="6636466" y="1589700"/>
            <a:ext cx="2394084" cy="4764846"/>
          </a:xfrm>
          <a:prstGeom prst="rect">
            <a:avLst/>
          </a:prstGeom>
          <a:noFill/>
        </p:spPr>
      </p:pic>
      <p:pic>
        <p:nvPicPr>
          <p:cNvPr id="5" name="Picture 2" descr="http://www.ready.gov/sites/default/files/5.2.1.0%20Risk%20Assessment%20Process.png"/>
          <p:cNvPicPr>
            <a:picLocks noChangeAspect="1" noChangeArrowheads="1"/>
          </p:cNvPicPr>
          <p:nvPr/>
        </p:nvPicPr>
        <p:blipFill>
          <a:blip r:embed="rId2" cstate="print"/>
          <a:srcRect l="36609" r="27263"/>
          <a:stretch>
            <a:fillRect/>
          </a:stretch>
        </p:blipFill>
        <p:spPr bwMode="auto">
          <a:xfrm>
            <a:off x="3450210" y="1616416"/>
            <a:ext cx="3157980" cy="4764846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6079809" y="246610"/>
            <a:ext cx="3018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Vulnerability assessment</a:t>
            </a:r>
            <a:endParaRPr lang="en-US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1202" name="Picture 2" descr="http://www.ready.gov/sites/default/files/5.2.1.0%20Risk%20Assessment%20Process.png"/>
          <p:cNvPicPr>
            <a:picLocks noChangeAspect="1" noChangeArrowheads="1"/>
          </p:cNvPicPr>
          <p:nvPr/>
        </p:nvPicPr>
        <p:blipFill>
          <a:blip r:embed="rId2" cstate="print"/>
          <a:srcRect r="63373"/>
          <a:stretch>
            <a:fillRect/>
          </a:stretch>
        </p:blipFill>
        <p:spPr bwMode="auto">
          <a:xfrm>
            <a:off x="201428" y="1586564"/>
            <a:ext cx="3201648" cy="4764846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348791" y="3463729"/>
            <a:ext cx="2036190" cy="495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- Ομάδα"/>
          <p:cNvGrpSpPr/>
          <p:nvPr/>
        </p:nvGrpSpPr>
        <p:grpSpPr>
          <a:xfrm>
            <a:off x="362909" y="1152675"/>
            <a:ext cx="6457365" cy="5210420"/>
            <a:chOff x="282804" y="1086685"/>
            <a:chExt cx="5599522" cy="441191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0854" t="50141" r="51519" b="26280"/>
            <a:stretch>
              <a:fillRect/>
            </a:stretch>
          </p:blipFill>
          <p:spPr bwMode="auto">
            <a:xfrm>
              <a:off x="282804" y="1086685"/>
              <a:ext cx="5597248" cy="2985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6195" t="56713" r="50782" b="28081"/>
            <a:stretch>
              <a:fillRect/>
            </a:stretch>
          </p:blipFill>
          <p:spPr bwMode="auto">
            <a:xfrm>
              <a:off x="284391" y="3977811"/>
              <a:ext cx="5597935" cy="1520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6 - Ορθογώνιο"/>
          <p:cNvSpPr/>
          <p:nvPr/>
        </p:nvSpPr>
        <p:spPr>
          <a:xfrm>
            <a:off x="424185" y="1960777"/>
            <a:ext cx="6268826" cy="584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425753" y="4168263"/>
            <a:ext cx="6268826" cy="366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6079809" y="246610"/>
            <a:ext cx="3018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Vulnerability assessment</a:t>
            </a:r>
            <a:endParaRPr lang="en-US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31" name="Picture 7" descr="http://eyetester.net/ban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1038" y="1216057"/>
            <a:ext cx="1960158" cy="1878242"/>
          </a:xfrm>
          <a:prstGeom prst="rect">
            <a:avLst/>
          </a:prstGeom>
          <a:noFill/>
        </p:spPr>
      </p:pic>
      <p:pic>
        <p:nvPicPr>
          <p:cNvPr id="1033" name="Picture 9" descr="http://www.petalogix.com/images/plans.png/image_pre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1001" y="3450209"/>
            <a:ext cx="1879906" cy="1536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7833685" y="25452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OUTLINE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273377" y="1008668"/>
            <a:ext cx="488345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r>
              <a:rPr lang="en-US" dirty="0" smtClean="0">
                <a:latin typeface="Arial Black" pitchFamily="34" charset="0"/>
              </a:rPr>
              <a:t> School violence – a global problem</a:t>
            </a: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endParaRPr lang="en-US" dirty="0" smtClean="0">
              <a:latin typeface="Arial Black" pitchFamily="34" charset="0"/>
            </a:endParaRP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r>
              <a:rPr lang="en-US" dirty="0" smtClean="0">
                <a:latin typeface="Arial Black" pitchFamily="34" charset="0"/>
              </a:rPr>
              <a:t> School terrorism</a:t>
            </a: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endParaRPr lang="en-US" dirty="0" smtClean="0">
              <a:latin typeface="Arial Black" pitchFamily="34" charset="0"/>
            </a:endParaRP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r>
              <a:rPr lang="en-US" dirty="0" smtClean="0">
                <a:latin typeface="Arial Black" pitchFamily="34" charset="0"/>
              </a:rPr>
              <a:t> Risk management</a:t>
            </a: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endParaRPr lang="en-US" dirty="0" smtClean="0">
              <a:latin typeface="Arial Black" pitchFamily="34" charset="0"/>
            </a:endParaRP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r>
              <a:rPr lang="en-US" dirty="0" smtClean="0">
                <a:latin typeface="Arial Black" pitchFamily="34" charset="0"/>
              </a:rPr>
              <a:t> Vulnerability assessment</a:t>
            </a: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endParaRPr lang="en-US" dirty="0" smtClean="0">
              <a:latin typeface="Arial Black" pitchFamily="34" charset="0"/>
            </a:endParaRP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r>
              <a:rPr lang="en-US" dirty="0" smtClean="0">
                <a:latin typeface="Arial Black" pitchFamily="34" charset="0"/>
              </a:rPr>
              <a:t> Continuity plan</a:t>
            </a: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endParaRPr lang="en-US" dirty="0" smtClean="0">
              <a:latin typeface="Arial Black" pitchFamily="34" charset="0"/>
            </a:endParaRP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r>
              <a:rPr lang="en-US" dirty="0" smtClean="0">
                <a:latin typeface="Arial Black" pitchFamily="34" charset="0"/>
              </a:rPr>
              <a:t> Training</a:t>
            </a: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endParaRPr lang="en-US" dirty="0" smtClean="0">
              <a:latin typeface="Arial Black" pitchFamily="34" charset="0"/>
            </a:endParaRPr>
          </a:p>
          <a:p>
            <a:pPr>
              <a:buClr>
                <a:srgbClr val="A50021"/>
              </a:buClr>
              <a:buSzPct val="120000"/>
              <a:buFont typeface="Wingdings" pitchFamily="2" charset="2"/>
              <a:buChar char="["/>
            </a:pPr>
            <a:r>
              <a:rPr lang="en-US" dirty="0" smtClean="0">
                <a:latin typeface="Arial Black" pitchFamily="34" charset="0"/>
              </a:rPr>
              <a:t> Some proposals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for now</a:t>
            </a:r>
            <a:endParaRPr lang="el-GR" dirty="0">
              <a:solidFill>
                <a:srgbClr val="FF0000"/>
              </a:solidFill>
              <a:latin typeface="Arial Black" pitchFamily="34" charset="0"/>
            </a:endParaRPr>
          </a:p>
        </p:txBody>
      </p:sp>
      <p:grpSp>
        <p:nvGrpSpPr>
          <p:cNvPr id="6" name="5 - Ομάδα"/>
          <p:cNvGrpSpPr/>
          <p:nvPr/>
        </p:nvGrpSpPr>
        <p:grpSpPr>
          <a:xfrm>
            <a:off x="4063602" y="3063711"/>
            <a:ext cx="4928030" cy="3794289"/>
            <a:chOff x="4063602" y="3063711"/>
            <a:chExt cx="4928030" cy="3794289"/>
          </a:xfrm>
        </p:grpSpPr>
        <p:pic>
          <p:nvPicPr>
            <p:cNvPr id="35842" name="Picture 2" descr="http://img.allvoices.com/thumbs/image/609/609/96520222-violent-video-games.jpg"/>
            <p:cNvPicPr>
              <a:picLocks noChangeAspect="1" noChangeArrowheads="1"/>
            </p:cNvPicPr>
            <p:nvPr/>
          </p:nvPicPr>
          <p:blipFill>
            <a:blip r:embed="rId2" cstate="print"/>
            <a:srcRect t="11283" b="11596"/>
            <a:stretch>
              <a:fillRect/>
            </a:stretch>
          </p:blipFill>
          <p:spPr bwMode="auto">
            <a:xfrm>
              <a:off x="4063602" y="3063711"/>
              <a:ext cx="4928030" cy="379428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4 - Ελεύθερη σχεδίαση"/>
            <p:cNvSpPr/>
            <p:nvPr/>
          </p:nvSpPr>
          <p:spPr>
            <a:xfrm>
              <a:off x="6476214" y="3112416"/>
              <a:ext cx="1200347" cy="252953"/>
            </a:xfrm>
            <a:custGeom>
              <a:avLst/>
              <a:gdLst>
                <a:gd name="connsiteX0" fmla="*/ 0 w 1200347"/>
                <a:gd name="connsiteY0" fmla="*/ 139831 h 252953"/>
                <a:gd name="connsiteX1" fmla="*/ 188537 w 1200347"/>
                <a:gd name="connsiteY1" fmla="*/ 64417 h 252953"/>
                <a:gd name="connsiteX2" fmla="*/ 471341 w 1200347"/>
                <a:gd name="connsiteY2" fmla="*/ 7856 h 252953"/>
                <a:gd name="connsiteX3" fmla="*/ 754145 w 1200347"/>
                <a:gd name="connsiteY3" fmla="*/ 17283 h 252953"/>
                <a:gd name="connsiteX4" fmla="*/ 980388 w 1200347"/>
                <a:gd name="connsiteY4" fmla="*/ 73844 h 252953"/>
                <a:gd name="connsiteX5" fmla="*/ 1168924 w 1200347"/>
                <a:gd name="connsiteY5" fmla="*/ 224673 h 252953"/>
                <a:gd name="connsiteX6" fmla="*/ 1168924 w 1200347"/>
                <a:gd name="connsiteY6" fmla="*/ 243526 h 252953"/>
                <a:gd name="connsiteX7" fmla="*/ 1168924 w 1200347"/>
                <a:gd name="connsiteY7" fmla="*/ 243526 h 25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0347" h="252953">
                  <a:moveTo>
                    <a:pt x="0" y="139831"/>
                  </a:moveTo>
                  <a:cubicBezTo>
                    <a:pt x="54990" y="113122"/>
                    <a:pt x="109980" y="86413"/>
                    <a:pt x="188537" y="64417"/>
                  </a:cubicBezTo>
                  <a:cubicBezTo>
                    <a:pt x="267094" y="42421"/>
                    <a:pt x="377073" y="15712"/>
                    <a:pt x="471341" y="7856"/>
                  </a:cubicBezTo>
                  <a:cubicBezTo>
                    <a:pt x="565609" y="0"/>
                    <a:pt x="669304" y="6285"/>
                    <a:pt x="754145" y="17283"/>
                  </a:cubicBezTo>
                  <a:cubicBezTo>
                    <a:pt x="838986" y="28281"/>
                    <a:pt x="911258" y="39279"/>
                    <a:pt x="980388" y="73844"/>
                  </a:cubicBezTo>
                  <a:cubicBezTo>
                    <a:pt x="1049518" y="108409"/>
                    <a:pt x="1137501" y="196393"/>
                    <a:pt x="1168924" y="224673"/>
                  </a:cubicBezTo>
                  <a:cubicBezTo>
                    <a:pt x="1200347" y="252953"/>
                    <a:pt x="1168924" y="243526"/>
                    <a:pt x="1168924" y="243526"/>
                  </a:cubicBezTo>
                  <a:lnTo>
                    <a:pt x="1168924" y="24352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- Ομάδα"/>
          <p:cNvGrpSpPr/>
          <p:nvPr/>
        </p:nvGrpSpPr>
        <p:grpSpPr>
          <a:xfrm>
            <a:off x="141402" y="744718"/>
            <a:ext cx="8880050" cy="6014304"/>
            <a:chOff x="362963" y="593886"/>
            <a:chExt cx="8472294" cy="6014304"/>
          </a:xfrm>
        </p:grpSpPr>
        <p:pic>
          <p:nvPicPr>
            <p:cNvPr id="46082" name="Picture 2" descr="http://gullyborg.typepad.com/photos/uncategorized/2007/10/23/wolfinsheepsclothin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2963" y="1041464"/>
              <a:ext cx="8469952" cy="5566726"/>
            </a:xfrm>
            <a:prstGeom prst="rect">
              <a:avLst/>
            </a:prstGeom>
            <a:noFill/>
          </p:spPr>
        </p:pic>
        <p:pic>
          <p:nvPicPr>
            <p:cNvPr id="4" name="Picture 2" descr="http://gullyborg.typepad.com/photos/uncategorized/2007/10/23/wolfinsheepsclothing.jpg"/>
            <p:cNvPicPr>
              <a:picLocks noChangeAspect="1" noChangeArrowheads="1"/>
            </p:cNvPicPr>
            <p:nvPr/>
          </p:nvPicPr>
          <p:blipFill>
            <a:blip r:embed="rId2" cstate="print"/>
            <a:srcRect b="95368"/>
            <a:stretch>
              <a:fillRect/>
            </a:stretch>
          </p:blipFill>
          <p:spPr bwMode="auto">
            <a:xfrm>
              <a:off x="365305" y="593886"/>
              <a:ext cx="8469952" cy="612745"/>
            </a:xfrm>
            <a:prstGeom prst="rect">
              <a:avLst/>
            </a:prstGeom>
            <a:noFill/>
          </p:spPr>
        </p:pic>
      </p:grp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52486" y="744266"/>
            <a:ext cx="82390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“If you know the enemy and know yourself, you need not fear the result of a hundred battles. If you know yourself but not the enemy, for every victory gained you will also suffer a defeat. If you know neither the enemy nor yourself, you will succumb in every battle”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Sun Tzu, The Art of War, Special Edition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6079809" y="246610"/>
            <a:ext cx="3018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</a:rPr>
              <a:t>Vulnerability assessment</a:t>
            </a:r>
            <a:endParaRPr lang="en-US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16 - Ομάδα"/>
          <p:cNvGrpSpPr/>
          <p:nvPr/>
        </p:nvGrpSpPr>
        <p:grpSpPr>
          <a:xfrm>
            <a:off x="207388" y="3449495"/>
            <a:ext cx="4167817" cy="3125345"/>
            <a:chOff x="282804" y="1701178"/>
            <a:chExt cx="4167817" cy="3125345"/>
          </a:xfrm>
        </p:grpSpPr>
        <p:pic>
          <p:nvPicPr>
            <p:cNvPr id="2050" name="Picture 2" descr="http://groupe04.ebdetu.net/sites/groupe04.ebdetu.net/files/balanc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2804" y="1701178"/>
              <a:ext cx="4167817" cy="3125345"/>
            </a:xfrm>
            <a:prstGeom prst="rect">
              <a:avLst/>
            </a:prstGeom>
            <a:noFill/>
          </p:spPr>
        </p:pic>
        <p:pic>
          <p:nvPicPr>
            <p:cNvPr id="2052" name="Picture 4" descr="http://wcdn2.dataknet.com/static/resources/icons/set43/ef11abf9.png"/>
            <p:cNvPicPr>
              <a:picLocks noChangeAspect="1" noChangeArrowheads="1"/>
            </p:cNvPicPr>
            <p:nvPr/>
          </p:nvPicPr>
          <p:blipFill>
            <a:blip r:embed="rId3" cstate="print"/>
            <a:srcRect b="6028"/>
            <a:stretch>
              <a:fillRect/>
            </a:stretch>
          </p:blipFill>
          <p:spPr bwMode="auto">
            <a:xfrm>
              <a:off x="2888138" y="3082565"/>
              <a:ext cx="1297456" cy="1084084"/>
            </a:xfrm>
            <a:prstGeom prst="rect">
              <a:avLst/>
            </a:prstGeom>
            <a:noFill/>
          </p:spPr>
        </p:pic>
        <p:pic>
          <p:nvPicPr>
            <p:cNvPr id="2054" name="Picture 6" descr="http://www.mybrcc.edu/orientation/LAVC_Portal_Menu_Studen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515" y="2992388"/>
              <a:ext cx="1277955" cy="1277955"/>
            </a:xfrm>
            <a:prstGeom prst="rect">
              <a:avLst/>
            </a:prstGeom>
            <a:noFill/>
          </p:spPr>
        </p:pic>
      </p:grpSp>
      <p:sp>
        <p:nvSpPr>
          <p:cNvPr id="8" name="7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16" name="15 - Ομάδα"/>
          <p:cNvGrpSpPr/>
          <p:nvPr/>
        </p:nvGrpSpPr>
        <p:grpSpPr>
          <a:xfrm>
            <a:off x="4837549" y="976881"/>
            <a:ext cx="4167817" cy="3125345"/>
            <a:chOff x="4771560" y="1702746"/>
            <a:chExt cx="4167817" cy="3125345"/>
          </a:xfrm>
        </p:grpSpPr>
        <p:pic>
          <p:nvPicPr>
            <p:cNvPr id="11" name="Picture 2" descr="http://groupe04.ebdetu.net/sites/groupe04.ebdetu.net/files/balanc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71560" y="1702746"/>
              <a:ext cx="4167817" cy="3125345"/>
            </a:xfrm>
            <a:prstGeom prst="rect">
              <a:avLst/>
            </a:prstGeom>
            <a:noFill/>
          </p:spPr>
        </p:pic>
        <p:pic>
          <p:nvPicPr>
            <p:cNvPr id="2056" name="Picture 8" descr="http://www.doveapparel.com/images/school_icon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577314" y="3308808"/>
              <a:ext cx="884255" cy="845680"/>
            </a:xfrm>
            <a:prstGeom prst="rect">
              <a:avLst/>
            </a:prstGeom>
            <a:noFill/>
          </p:spPr>
        </p:pic>
        <p:pic>
          <p:nvPicPr>
            <p:cNvPr id="13" name="Picture 8" descr="http://www.doveapparel.com/images/school_icon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222184" y="3310379"/>
              <a:ext cx="884255" cy="845680"/>
            </a:xfrm>
            <a:prstGeom prst="rect">
              <a:avLst/>
            </a:prstGeom>
            <a:noFill/>
          </p:spPr>
        </p:pic>
        <p:sp>
          <p:nvSpPr>
            <p:cNvPr id="14" name="13 - Ορθογώνιο"/>
            <p:cNvSpPr/>
            <p:nvPr/>
          </p:nvSpPr>
          <p:spPr>
            <a:xfrm>
              <a:off x="5151396" y="3598931"/>
              <a:ext cx="104708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cool</a:t>
              </a:r>
              <a:endParaRPr lang="el-GR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15" name="14 - Ορθογώνιο"/>
            <p:cNvSpPr/>
            <p:nvPr/>
          </p:nvSpPr>
          <p:spPr>
            <a:xfrm>
              <a:off x="7541028" y="3591075"/>
              <a:ext cx="104092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800" b="1" cap="none" spc="50" dirty="0" smtClean="0">
                  <a:ln w="11430"/>
                  <a:solidFill>
                    <a:srgbClr val="0066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safe</a:t>
              </a:r>
              <a:endParaRPr lang="el-GR" sz="2800" b="1" cap="none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pic>
        <p:nvPicPr>
          <p:cNvPr id="2060" name="Picture 12" descr="http://www.gifs.net/Animation11/Jobs_and_People/Justice_System/Scale_4.gif"/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73811" y="2699601"/>
            <a:ext cx="1257300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245097" y="1065229"/>
            <a:ext cx="488467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Who </a:t>
            </a:r>
            <a:r>
              <a:rPr lang="en-US" b="1" dirty="0" smtClean="0">
                <a:latin typeface="Arial Narrow" pitchFamily="34" charset="0"/>
              </a:rPr>
              <a:t>should be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inside school premises?</a:t>
            </a:r>
          </a:p>
          <a:p>
            <a:endParaRPr lang="en-US" dirty="0" smtClean="0">
              <a:latin typeface="Arial Narrow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Teaching staff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Students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Security personnel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Support staff (permanent)</a:t>
            </a:r>
          </a:p>
          <a:p>
            <a:endParaRPr lang="en-US" dirty="0" smtClean="0">
              <a:latin typeface="Arial Narrow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Who </a:t>
            </a:r>
            <a:r>
              <a:rPr lang="en-US" b="1" dirty="0" smtClean="0">
                <a:latin typeface="Arial Narrow" pitchFamily="34" charset="0"/>
              </a:rPr>
              <a:t>could be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occasionally inside school premises?</a:t>
            </a:r>
          </a:p>
          <a:p>
            <a:endParaRPr lang="en-US" dirty="0" smtClean="0">
              <a:latin typeface="Arial Narrow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Catering/food provision staff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Maintenance staff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Construction staff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Parents and relatives of students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Other students and teachers</a:t>
            </a:r>
          </a:p>
          <a:p>
            <a:endParaRPr lang="en-US" dirty="0" smtClean="0">
              <a:latin typeface="Arial Narrow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How do people </a:t>
            </a:r>
            <a:r>
              <a:rPr lang="en-US" b="1" dirty="0" smtClean="0">
                <a:latin typeface="Arial Narrow" pitchFamily="34" charset="0"/>
              </a:rPr>
              <a:t>enter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school’s premises?</a:t>
            </a:r>
          </a:p>
          <a:p>
            <a:endParaRPr lang="en-US" dirty="0" smtClean="0">
              <a:latin typeface="Arial Narrow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On foot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dirty="0" smtClean="0">
                <a:latin typeface="Arial Narrow" pitchFamily="34" charset="0"/>
              </a:rPr>
              <a:t> By cars, bicycles, motorbikes, buses, utility vehicles</a:t>
            </a:r>
            <a:endParaRPr lang="el-GR" dirty="0">
              <a:latin typeface="Arial Narrow" pitchFamily="34" charset="0"/>
            </a:endParaRPr>
          </a:p>
        </p:txBody>
      </p:sp>
      <p:pic>
        <p:nvPicPr>
          <p:cNvPr id="26626" name="Picture 2" descr="http://www.makeleio.gr/images/Maios/school_c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1304" y="876693"/>
            <a:ext cx="3591612" cy="2552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https://encrypted-tbn3.gstatic.com/images?q=tbn:ANd9GcQecZty1X4klIkSqswaDmeUckJBp-0ZzkPIz0mE0ly9xpGIPaGai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9514" y="3363011"/>
            <a:ext cx="2597084" cy="1947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http://us.123rf.com/400wm/400/400/dbvirago/dbvirago0711/dbvirago071100029/2033575-many-school-buses-lined-up-in-a-parking-l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068" y="4651446"/>
            <a:ext cx="3305699" cy="2206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40" name="Picture 16" descr="http://www.highergroundcreative.co.uk/wp-content/uploads/2013/05/target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14000"/>
          </a:blip>
          <a:srcRect/>
          <a:stretch>
            <a:fillRect/>
          </a:stretch>
        </p:blipFill>
        <p:spPr bwMode="auto">
          <a:xfrm>
            <a:off x="1027520" y="1505269"/>
            <a:ext cx="1719024" cy="1605573"/>
          </a:xfrm>
          <a:prstGeom prst="rect">
            <a:avLst/>
          </a:prstGeom>
          <a:noFill/>
        </p:spPr>
      </p:pic>
      <p:sp>
        <p:nvSpPr>
          <p:cNvPr id="4" name="3 - Έλλειψη"/>
          <p:cNvSpPr/>
          <p:nvPr/>
        </p:nvSpPr>
        <p:spPr>
          <a:xfrm>
            <a:off x="2894027" y="3176841"/>
            <a:ext cx="5910606" cy="3157979"/>
          </a:xfrm>
          <a:prstGeom prst="ellipse">
            <a:avLst/>
          </a:prstGeom>
          <a:solidFill>
            <a:srgbClr val="00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2228" name="Picture 4" descr="http://www.studyco.com/upload/images/School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958" y="1913649"/>
            <a:ext cx="3818413" cy="3818413"/>
          </a:xfrm>
          <a:prstGeom prst="rect">
            <a:avLst/>
          </a:prstGeom>
          <a:noFill/>
        </p:spPr>
      </p:pic>
      <p:pic>
        <p:nvPicPr>
          <p:cNvPr id="52232" name="Picture 8" descr="http://images.wikia.com/hiddenchronicles/images/8/81/Marketplace_Brick_Gate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5687">
            <a:off x="4364608" y="5362566"/>
            <a:ext cx="1179955" cy="1179956"/>
          </a:xfrm>
          <a:prstGeom prst="rect">
            <a:avLst/>
          </a:prstGeom>
          <a:noFill/>
        </p:spPr>
      </p:pic>
      <p:pic>
        <p:nvPicPr>
          <p:cNvPr id="52234" name="Picture 10" descr="http://www.genetec.com/assets/images/EN/Products/features/scmob-kf-remote-door-management.png"/>
          <p:cNvPicPr>
            <a:picLocks noChangeAspect="1" noChangeArrowheads="1"/>
          </p:cNvPicPr>
          <p:nvPr/>
        </p:nvPicPr>
        <p:blipFill>
          <a:blip r:embed="rId5" cstate="print"/>
          <a:srcRect l="7594" r="39469" b="5975"/>
          <a:stretch>
            <a:fillRect/>
          </a:stretch>
        </p:blipFill>
        <p:spPr bwMode="auto">
          <a:xfrm flipH="1">
            <a:off x="6443149" y="1279254"/>
            <a:ext cx="664658" cy="1015821"/>
          </a:xfrm>
          <a:prstGeom prst="rect">
            <a:avLst/>
          </a:prstGeom>
          <a:noFill/>
        </p:spPr>
      </p:pic>
      <p:sp>
        <p:nvSpPr>
          <p:cNvPr id="9" name="8 - Έλλειψη"/>
          <p:cNvSpPr/>
          <p:nvPr/>
        </p:nvSpPr>
        <p:spPr>
          <a:xfrm>
            <a:off x="4807668" y="4053534"/>
            <a:ext cx="772998" cy="678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2" name="11 - Ευθεία γραμμή σύνδεσης"/>
          <p:cNvCxnSpPr/>
          <p:nvPr/>
        </p:nvCxnSpPr>
        <p:spPr>
          <a:xfrm flipH="1">
            <a:off x="5420440" y="1310334"/>
            <a:ext cx="1065229" cy="1932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εία γραμμή σύνδεσης"/>
          <p:cNvCxnSpPr/>
          <p:nvPr/>
        </p:nvCxnSpPr>
        <p:spPr>
          <a:xfrm flipH="1">
            <a:off x="5411014" y="2243587"/>
            <a:ext cx="1498861" cy="1008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- Ορθογώνιο"/>
          <p:cNvSpPr/>
          <p:nvPr/>
        </p:nvSpPr>
        <p:spPr>
          <a:xfrm>
            <a:off x="3208708" y="5248628"/>
            <a:ext cx="65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5312457" y="4505481"/>
            <a:ext cx="65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7103549" y="989283"/>
            <a:ext cx="65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3" name="Picture 2" descr="http://aretehs.com/images/Emergency-management-diagramCOLO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05" y="693330"/>
            <a:ext cx="3535054" cy="3124525"/>
          </a:xfrm>
          <a:prstGeom prst="rect">
            <a:avLst/>
          </a:prstGeom>
          <a:noFill/>
        </p:spPr>
      </p:pic>
      <p:sp>
        <p:nvSpPr>
          <p:cNvPr id="24" name="23 - TextBox"/>
          <p:cNvSpPr txBox="1"/>
          <p:nvPr/>
        </p:nvSpPr>
        <p:spPr>
          <a:xfrm>
            <a:off x="348792" y="3912124"/>
            <a:ext cx="22749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  <a:latin typeface="Arial Narrow" pitchFamily="34" charset="0"/>
              </a:rPr>
              <a:t>AnthropoCentric</a:t>
            </a:r>
            <a:r>
              <a:rPr lang="en-US" sz="1600" b="1" dirty="0" smtClean="0">
                <a:latin typeface="Arial Narrow" pitchFamily="34" charset="0"/>
              </a:rPr>
              <a:t> Planning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Arial Narrow" pitchFamily="34" charset="0"/>
              </a:rPr>
              <a:t>Greek</a:t>
            </a:r>
          </a:p>
          <a:p>
            <a:r>
              <a:rPr lang="en-US" sz="1600" dirty="0" smtClean="0">
                <a:latin typeface="Arial Narrow" pitchFamily="34" charset="0"/>
              </a:rPr>
              <a:t>    </a:t>
            </a:r>
            <a:r>
              <a:rPr lang="en-US" sz="1600" dirty="0" smtClean="0">
                <a:latin typeface="Arial Narrow" pitchFamily="34" charset="0"/>
                <a:sym typeface="Wingdings"/>
              </a:rPr>
              <a:t> </a:t>
            </a:r>
            <a:r>
              <a:rPr lang="en-US" sz="1600" dirty="0" err="1" smtClean="0">
                <a:latin typeface="Arial Narrow" pitchFamily="34" charset="0"/>
              </a:rPr>
              <a:t>Anthropos</a:t>
            </a:r>
            <a:r>
              <a:rPr lang="en-US" sz="1600" dirty="0" smtClean="0">
                <a:latin typeface="Arial Narrow" pitchFamily="34" charset="0"/>
              </a:rPr>
              <a:t> </a:t>
            </a:r>
            <a:r>
              <a:rPr lang="en-US" sz="1600" dirty="0" smtClean="0">
                <a:latin typeface="Arial Black" pitchFamily="34" charset="0"/>
              </a:rPr>
              <a:t>+</a:t>
            </a:r>
            <a:r>
              <a:rPr lang="en-US" sz="1600" dirty="0" smtClean="0">
                <a:latin typeface="Arial Narrow" pitchFamily="34" charset="0"/>
              </a:rPr>
              <a:t> </a:t>
            </a:r>
            <a:r>
              <a:rPr lang="en-US" sz="1600" dirty="0" err="1" smtClean="0">
                <a:latin typeface="Arial Narrow" pitchFamily="34" charset="0"/>
              </a:rPr>
              <a:t>Kentro</a:t>
            </a:r>
            <a:endParaRPr lang="en-US" sz="1600" dirty="0" smtClean="0">
              <a:latin typeface="Arial Narrow" pitchFamily="34" charset="0"/>
            </a:endParaRPr>
          </a:p>
          <a:p>
            <a:r>
              <a:rPr lang="en-US" sz="1600" dirty="0" smtClean="0">
                <a:latin typeface="Arial Narrow" pitchFamily="34" charset="0"/>
              </a:rPr>
              <a:t>              Man </a:t>
            </a:r>
            <a:r>
              <a:rPr lang="en-US" sz="1600" dirty="0" smtClean="0">
                <a:latin typeface="Arial Black" pitchFamily="34" charset="0"/>
              </a:rPr>
              <a:t>+</a:t>
            </a:r>
            <a:r>
              <a:rPr lang="en-US" sz="1600" dirty="0" smtClean="0">
                <a:latin typeface="Arial Narrow" pitchFamily="34" charset="0"/>
              </a:rPr>
              <a:t> Center</a:t>
            </a:r>
            <a:endParaRPr lang="el-GR" sz="1600" dirty="0">
              <a:latin typeface="Arial Narrow" pitchFamily="34" charset="0"/>
            </a:endParaRPr>
          </a:p>
        </p:txBody>
      </p:sp>
      <p:pic>
        <p:nvPicPr>
          <p:cNvPr id="52238" name="Picture 14" descr="http://www.clker.com/cliparts/7/6/a/5/1194986522853824839sm_008.svg.m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519" y="1474591"/>
            <a:ext cx="1026098" cy="1156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7" grpId="0"/>
      <p:bldP spid="18" grpId="0"/>
      <p:bldP spid="19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oldweb.madison.k12.wi.us/xcfloorplan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22" y="1064077"/>
            <a:ext cx="7197332" cy="5679443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6562" y="867267"/>
            <a:ext cx="2875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Are your blueprints on the Internet?</a:t>
            </a:r>
            <a:endParaRPr lang="el-GR" sz="1400" b="1" dirty="0">
              <a:solidFill>
                <a:srgbClr val="FF0000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22977" t="24926" b="2989"/>
          <a:stretch>
            <a:fillRect/>
          </a:stretch>
        </p:blipFill>
        <p:spPr bwMode="auto">
          <a:xfrm>
            <a:off x="3808429" y="3764459"/>
            <a:ext cx="5175315" cy="293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http://www.watblog.com/wp-content/uploads/2012/10/map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2791" y="2799760"/>
            <a:ext cx="1441209" cy="1080907"/>
          </a:xfrm>
          <a:prstGeom prst="rect">
            <a:avLst/>
          </a:prstGeom>
          <a:noFill/>
        </p:spPr>
      </p:pic>
      <p:pic>
        <p:nvPicPr>
          <p:cNvPr id="17413" name="Picture 5" descr="http://users.sch.gr/nikbalki/epim_kse/Edusoft_files/edusoft_files/Programs_icons/google_eart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1024" y="2281288"/>
            <a:ext cx="653729" cy="588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peartfencingcontractors.co.uk/images/gallery/school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8251" y="1459272"/>
            <a:ext cx="3872900" cy="2591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://us.123rf.com/400wm/400/400/flippo/flippo0609/flippo060900025/532791-little-girl-walking-to-school-by-school-fence-on-beautiful-sunny-day-wth-back-pack-and-penc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287" y="848412"/>
            <a:ext cx="4354713" cy="2895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://c767204.r4.cf2.rackcdn.com/0fea0726-13d5-46d4-b7fd-fa704bed0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282" y="4015819"/>
            <a:ext cx="4819012" cy="2705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54524" y="3902698"/>
            <a:ext cx="2569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Is there a fence defining school?</a:t>
            </a:r>
            <a:endParaRPr lang="el-GR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premiergate.co.uk/images/gallery/industrial-gates/industrial-gates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95" y="766091"/>
            <a:ext cx="4571782" cy="3428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http://upload.wikimedia.org/wikipedia/commons/4/4c/HK_Kln_Tong_%E7%9F%B3%E7%AB%B9%E8%B7%AF_Dianthus_Road_near_Tat_Chee_Avenue_%E9%99%B3%E6%A8%B9%E6%B8%A0%E7%B4%80%E5%BF%B5%E4%B8%AD%E5%AD%B8_Chan_Shu_Kui_Memorial_School_entrance_Jan-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990" y="3385148"/>
            <a:ext cx="4628561" cy="3472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http://www.multisecurity.co.za/wp-content/gallery/multi-security/Security-Services-cct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144" y="4351059"/>
            <a:ext cx="3341323" cy="2217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http://greenmancentre.files.wordpress.com/2012/02/cctv-syst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2449" y="744717"/>
            <a:ext cx="3762441" cy="2637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static.dezeen.com/uploads/2011/12/dezeen_Antas-Education-Centre-by-AVA-Architects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810787"/>
            <a:ext cx="4457700" cy="3476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://www.coveconstruction.com/assets/uploads/projects/25/mts-classroom-window__full-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347" y="3657600"/>
            <a:ext cx="5347675" cy="3023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http://www.safeglassforschools.com/wp-content/gallery/replaced-wired-glass-options/troy-high-do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0448" y="720948"/>
            <a:ext cx="3373552" cy="3255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4" name="Picture 8" descr="http://windowfilm.ie/wp-content/uploads/2012/09/safety-security-film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113" y="820134"/>
            <a:ext cx="8856450" cy="5867351"/>
          </a:xfrm>
          <a:prstGeom prst="rect">
            <a:avLst/>
          </a:prstGeom>
          <a:noFill/>
          <a:ln>
            <a:solidFill>
              <a:srgbClr val="A50021"/>
            </a:solidFill>
          </a:ln>
        </p:spPr>
      </p:pic>
      <p:sp>
        <p:nvSpPr>
          <p:cNvPr id="6" name="5 - Ορθογώνιο"/>
          <p:cNvSpPr/>
          <p:nvPr/>
        </p:nvSpPr>
        <p:spPr>
          <a:xfrm>
            <a:off x="2286000" y="3105835"/>
            <a:ext cx="4572000" cy="120032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A50021"/>
                </a:solidFill>
                <a:latin typeface="Arial Black" pitchFamily="34" charset="0"/>
              </a:rPr>
              <a:t>Shattered glass pieces</a:t>
            </a:r>
          </a:p>
          <a:p>
            <a:pPr algn="ctr"/>
            <a:r>
              <a:rPr lang="en-US" dirty="0" smtClean="0">
                <a:solidFill>
                  <a:srgbClr val="A50021"/>
                </a:solidFill>
                <a:latin typeface="Arial Black" pitchFamily="34" charset="0"/>
              </a:rPr>
              <a:t>act as secondary bullets responsible</a:t>
            </a:r>
          </a:p>
          <a:p>
            <a:pPr algn="ctr"/>
            <a:r>
              <a:rPr lang="en-US" dirty="0" smtClean="0">
                <a:solidFill>
                  <a:srgbClr val="A50021"/>
                </a:solidFill>
                <a:latin typeface="Arial Black" pitchFamily="34" charset="0"/>
              </a:rPr>
              <a:t>for 90% of blast injuries</a:t>
            </a:r>
            <a:endParaRPr lang="el-GR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91315" y="4418989"/>
            <a:ext cx="2297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Are your ground floor doors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and windows secured?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cdn1.wn.com/o25/ar/i/fe/09244f958e0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794208"/>
            <a:ext cx="4457700" cy="3343275"/>
          </a:xfrm>
          <a:prstGeom prst="rect">
            <a:avLst/>
          </a:prstGeom>
          <a:noFill/>
        </p:spPr>
      </p:pic>
      <p:pic>
        <p:nvPicPr>
          <p:cNvPr id="38920" name="Picture 8" descr="http://www.positiveid.com/Service_Bureau/School_ID_C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22" y="3842871"/>
            <a:ext cx="1767494" cy="2817279"/>
          </a:xfrm>
          <a:prstGeom prst="rect">
            <a:avLst/>
          </a:prstGeom>
          <a:noFill/>
          <a:ln>
            <a:solidFill>
              <a:srgbClr val="A50021"/>
            </a:solidFill>
          </a:ln>
        </p:spPr>
      </p:pic>
      <p:pic>
        <p:nvPicPr>
          <p:cNvPr id="6" name="Picture 2" descr="http://www.alternet.org/files/styles/story_image/public/story_images/shutterstock_102697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7675" y="1036950"/>
            <a:ext cx="2562203" cy="2184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://www.instantcard.net/wp-content/uploads/2013/07/New_Front_Cha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5512" y="3815924"/>
            <a:ext cx="1808547" cy="2869813"/>
          </a:xfrm>
          <a:prstGeom prst="rect">
            <a:avLst/>
          </a:prstGeom>
          <a:noFill/>
        </p:spPr>
      </p:pic>
      <p:pic>
        <p:nvPicPr>
          <p:cNvPr id="22532" name="Picture 4" descr="http://pittsburghtrademarklawyer.files.wordpress.com/2010/05/seesomething_blue_tal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0222" y="2700338"/>
            <a:ext cx="2001712" cy="1113857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476220" y="914401"/>
            <a:ext cx="20120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pitchFamily="2" charset="2"/>
              <a:buChar char="þ"/>
            </a:pPr>
            <a:r>
              <a:rPr lang="en-US" sz="1400" dirty="0" smtClean="0">
                <a:latin typeface="Arial Narrow" pitchFamily="34" charset="0"/>
              </a:rPr>
              <a:t> Background check</a:t>
            </a:r>
          </a:p>
          <a:p>
            <a:pPr>
              <a:buClr>
                <a:srgbClr val="FF0000"/>
              </a:buClr>
              <a:buSzPct val="110000"/>
              <a:buFont typeface="Wingdings" pitchFamily="2" charset="2"/>
              <a:buChar char="þ"/>
            </a:pPr>
            <a:r>
              <a:rPr lang="en-US" sz="1400" dirty="0" smtClean="0">
                <a:latin typeface="Arial Narrow" pitchFamily="34" charset="0"/>
              </a:rPr>
              <a:t> Training record</a:t>
            </a:r>
          </a:p>
          <a:p>
            <a:pPr>
              <a:buClr>
                <a:srgbClr val="FF0000"/>
              </a:buClr>
              <a:buSzPct val="110000"/>
              <a:buFont typeface="Wingdings" pitchFamily="2" charset="2"/>
              <a:buChar char="þ"/>
            </a:pPr>
            <a:r>
              <a:rPr lang="en-US" sz="1400" dirty="0" smtClean="0">
                <a:latin typeface="Arial Narrow" pitchFamily="34" charset="0"/>
              </a:rPr>
              <a:t> Psychological evaluation</a:t>
            </a:r>
          </a:p>
          <a:p>
            <a:pPr>
              <a:buClr>
                <a:srgbClr val="FF0000"/>
              </a:buClr>
              <a:buSzPct val="110000"/>
              <a:buFont typeface="Wingdings" pitchFamily="2" charset="2"/>
              <a:buChar char="þ"/>
            </a:pPr>
            <a:r>
              <a:rPr lang="en-US" sz="1400" dirty="0" smtClean="0">
                <a:latin typeface="Arial Narrow" pitchFamily="34" charset="0"/>
              </a:rPr>
              <a:t> Physical condition</a:t>
            </a:r>
            <a:endParaRPr lang="el-GR" sz="1400" dirty="0">
              <a:latin typeface="Arial Narrow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3314" name="Picture 2" descr="http://www.hrindustries.co.uk/images/biometric-fingerprint-read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6154" y="3882095"/>
            <a:ext cx="4037847" cy="2975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images.politico.com/global/2013/04/12/121113_tsa_airport_confiscated_weapons_security_shink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7" y="744718"/>
            <a:ext cx="4773143" cy="3252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http://recipe-finder.com/blog/wp-content/uploads/2012/11/ceramic-knive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9132" y="4492324"/>
            <a:ext cx="2105811" cy="1943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5 - Ομάδα"/>
          <p:cNvGrpSpPr/>
          <p:nvPr/>
        </p:nvGrpSpPr>
        <p:grpSpPr>
          <a:xfrm>
            <a:off x="5208343" y="3768365"/>
            <a:ext cx="3861502" cy="2967511"/>
            <a:chOff x="5208343" y="3768365"/>
            <a:chExt cx="3861502" cy="2967511"/>
          </a:xfrm>
        </p:grpSpPr>
        <p:pic>
          <p:nvPicPr>
            <p:cNvPr id="47110" name="Picture 6" descr="p_226_cerakote-tm-tfb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08343" y="3768365"/>
              <a:ext cx="3810000" cy="29622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4 - Ορθογώνιο"/>
            <p:cNvSpPr/>
            <p:nvPr/>
          </p:nvSpPr>
          <p:spPr>
            <a:xfrm>
              <a:off x="7399195" y="6458877"/>
              <a:ext cx="16706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A50021"/>
                  </a:solidFill>
                  <a:latin typeface="Arial Narrow" pitchFamily="34" charset="0"/>
                </a:rPr>
                <a:t>Sig P226 </a:t>
              </a:r>
              <a:r>
                <a:rPr lang="en-US" sz="1200" b="1" dirty="0" err="1" smtClean="0">
                  <a:solidFill>
                    <a:srgbClr val="A50021"/>
                  </a:solidFill>
                  <a:latin typeface="Arial Narrow" pitchFamily="34" charset="0"/>
                </a:rPr>
                <a:t>Cerakote</a:t>
              </a:r>
              <a:r>
                <a:rPr lang="en-US" sz="1200" b="1" dirty="0" smtClean="0">
                  <a:solidFill>
                    <a:srgbClr val="A50021"/>
                  </a:solidFill>
                  <a:latin typeface="Arial Narrow" pitchFamily="34" charset="0"/>
                </a:rPr>
                <a:t> Pistol</a:t>
              </a:r>
              <a:endParaRPr lang="en-US" sz="1200" b="1" dirty="0">
                <a:solidFill>
                  <a:srgbClr val="A50021"/>
                </a:solidFill>
                <a:latin typeface="Arial Narrow" pitchFamily="34" charset="0"/>
              </a:endParaRPr>
            </a:p>
          </p:txBody>
        </p:sp>
      </p:grpSp>
      <p:pic>
        <p:nvPicPr>
          <p:cNvPr id="47112" name="Picture 8" descr="http://static.ddmcdn.com/gif/airport-security-detecto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67003"/>
            <a:ext cx="2787223" cy="3490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://pakistancriminalrecords.com/wp-content/uploads/2011/11/2-a3-Guard-assaults-minor-twin-siste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1329" y="801131"/>
            <a:ext cx="4060874" cy="2743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4" name="Picture 10" descr="http://0.tqn.com/d/gocalifornia/1/0/M/N/3/IMG_0296-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0777" y="2446841"/>
            <a:ext cx="2430630" cy="2063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1.bp.blogspot.com/-uuF1IsLzL4U/UPbRwv1e7kI/AAAAAAAAT-s/jlJtk6YMMeY/s640/Eisenhower+on+guns+in+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27" y="1711325"/>
            <a:ext cx="8573745" cy="4732708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21530" y="899246"/>
            <a:ext cx="8658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 Narrow" pitchFamily="34" charset="0"/>
              </a:rPr>
              <a:t>On </a:t>
            </a:r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</a:rPr>
              <a:t>4 September 1957</a:t>
            </a:r>
            <a:r>
              <a:rPr lang="en-US" sz="1400" dirty="0" smtClean="0">
                <a:latin typeface="Arial Narrow" pitchFamily="34" charset="0"/>
              </a:rPr>
              <a:t>, the first day of school at Central High, a white mob gathered in front of the school,</a:t>
            </a:r>
          </a:p>
          <a:p>
            <a:pPr algn="ctr"/>
            <a:r>
              <a:rPr lang="en-US" sz="1400" dirty="0" smtClean="0">
                <a:latin typeface="Arial Narrow" pitchFamily="34" charset="0"/>
              </a:rPr>
              <a:t>and Governor </a:t>
            </a:r>
            <a:r>
              <a:rPr lang="en-US" sz="1400" dirty="0" err="1" smtClean="0">
                <a:latin typeface="Arial Narrow" pitchFamily="34" charset="0"/>
              </a:rPr>
              <a:t>Orval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Faubus</a:t>
            </a:r>
            <a:r>
              <a:rPr lang="en-US" sz="1400" dirty="0" smtClean="0">
                <a:latin typeface="Arial Narrow" pitchFamily="34" charset="0"/>
              </a:rPr>
              <a:t> deployed the Arkansas National Guard to prevent the black students (Little Rock Nine) from entering.</a:t>
            </a:r>
            <a:endParaRPr lang="el-GR" sz="1400" dirty="0">
              <a:latin typeface="Arial Narrow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7164365" y="254524"/>
            <a:ext cx="1957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Guns &amp; Schools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4818" name="Picture 2" descr="http://news.stanford.edu/news/2013/february/images/equity_ne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9830" y="1951348"/>
            <a:ext cx="4798243" cy="3139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trbimg.com/img-52015376/turbine/ct-school-security-2-jpg-20130806/600/600x4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55" y="956035"/>
            <a:ext cx="4135800" cy="3088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://ak3.picdn.net/shutterstock/videos/227341/preview/stock-footage-three-megaphones-timelapse-clouds-pass-by-in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369" y="781247"/>
            <a:ext cx="3810000" cy="2152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http://www.califone.com/images/products/pa25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3542" y="2713886"/>
            <a:ext cx="1993081" cy="170232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1514" name="Picture 10" descr="http://www.nopersonleftbehind.org/images/100_00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9859" y="3429000"/>
            <a:ext cx="3549159" cy="2662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6" name="Picture 12" descr="http://empandsolarprotection.com/wp-content/uploads/2011/08/DSC033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62088"/>
            <a:ext cx="3374142" cy="2763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8" name="Picture 14" descr="http://schneider-insurance.com/InsuranceBlog/wp-content/uploads/2012/04/AC-cage.jpg"/>
          <p:cNvPicPr>
            <a:picLocks noChangeAspect="1" noChangeArrowheads="1"/>
          </p:cNvPicPr>
          <p:nvPr/>
        </p:nvPicPr>
        <p:blipFill>
          <a:blip r:embed="rId7" cstate="print"/>
          <a:srcRect l="13273" r="8555" b="10618"/>
          <a:stretch>
            <a:fillRect/>
          </a:stretch>
        </p:blipFill>
        <p:spPr bwMode="auto">
          <a:xfrm>
            <a:off x="6144774" y="4284956"/>
            <a:ext cx="2999226" cy="2573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arm1.staticflickr.com/24/37177266_e2ac85566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1427" y="1693536"/>
            <a:ext cx="3294269" cy="4394773"/>
          </a:xfrm>
          <a:prstGeom prst="rect">
            <a:avLst/>
          </a:prstGeom>
          <a:noFill/>
        </p:spPr>
      </p:pic>
      <p:pic>
        <p:nvPicPr>
          <p:cNvPr id="20484" name="Picture 4" descr="http://farm8.staticflickr.com/7153/6720695171_7bbf7ae134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8412" y="1702964"/>
            <a:ext cx="2616899" cy="4375917"/>
          </a:xfrm>
          <a:prstGeom prst="rect">
            <a:avLst/>
          </a:prstGeom>
          <a:noFill/>
        </p:spPr>
      </p:pic>
      <p:pic>
        <p:nvPicPr>
          <p:cNvPr id="20486" name="Picture 6" descr="http://hello.eboy.com/eboy/wp-content/uploads/2007/10/eboyatudk0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29" y="1693299"/>
            <a:ext cx="2689888" cy="4395247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1065229" y="6183993"/>
            <a:ext cx="754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Narrow" pitchFamily="34" charset="0"/>
              </a:rPr>
              <a:t>Traditional                                            Most usual                                                   New concept</a:t>
            </a:r>
            <a:endParaRPr lang="el-GR" sz="1600" b="1" dirty="0">
              <a:latin typeface="Arial Narrow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6562" y="867267"/>
            <a:ext cx="302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What is the type of your inside doors?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ccessallhourslocksmiths.co.uk/wp-content/uploads/2010/08/shed-b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68" y="760199"/>
            <a:ext cx="3845795" cy="2859694"/>
          </a:xfrm>
          <a:prstGeom prst="rect">
            <a:avLst/>
          </a:prstGeom>
          <a:noFill/>
        </p:spPr>
      </p:pic>
      <p:pic>
        <p:nvPicPr>
          <p:cNvPr id="19460" name="Picture 4" descr="http://www.asseenontvguys.com/productimages/door_security_bar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22" y="3725403"/>
            <a:ext cx="1824054" cy="2986481"/>
          </a:xfrm>
          <a:prstGeom prst="rect">
            <a:avLst/>
          </a:prstGeom>
          <a:noFill/>
        </p:spPr>
      </p:pic>
      <p:pic>
        <p:nvPicPr>
          <p:cNvPr id="19462" name="Picture 6" descr="http://www.sotiropoulosfs.gr/themedia/Image/imageslib/20120712112910_0160B20.jpg"/>
          <p:cNvPicPr>
            <a:picLocks noChangeAspect="1" noChangeArrowheads="1"/>
          </p:cNvPicPr>
          <p:nvPr/>
        </p:nvPicPr>
        <p:blipFill>
          <a:blip r:embed="rId4" cstate="print"/>
          <a:srcRect l="29196" t="50000" r="31789"/>
          <a:stretch>
            <a:fillRect/>
          </a:stretch>
        </p:blipFill>
        <p:spPr bwMode="auto">
          <a:xfrm>
            <a:off x="6689053" y="676371"/>
            <a:ext cx="2049595" cy="2095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4" name="Picture 8" descr="http://www.jdpapathanassiou.gr/images/upload/proionta851/thumb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6561" y="2616102"/>
            <a:ext cx="3429000" cy="409575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218" name="Picture 2" descr="http://oknapro.com/images/d_stal_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3044" y="3638746"/>
            <a:ext cx="3608770" cy="318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6" name="Picture 10" descr="http://i00.i.aliimg.com/img/pb/971/792/255/1278041814386_hz-cnmyalibaba-web4_3187.jpg"/>
          <p:cNvPicPr>
            <a:picLocks noChangeAspect="1" noChangeArrowheads="1"/>
          </p:cNvPicPr>
          <p:nvPr/>
        </p:nvPicPr>
        <p:blipFill>
          <a:blip r:embed="rId7" cstate="print"/>
          <a:srcRect l="32659" r="32278"/>
          <a:stretch>
            <a:fillRect/>
          </a:stretch>
        </p:blipFill>
        <p:spPr bwMode="auto">
          <a:xfrm>
            <a:off x="4166648" y="627743"/>
            <a:ext cx="1329179" cy="3265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socialbrite.org/wp-content/uploads/2010/12/aler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5150" y="1663126"/>
            <a:ext cx="5048250" cy="5057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://cronkitenews.asu.edu/assets/images/12/04/19-alerts-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96" y="816285"/>
            <a:ext cx="4077377" cy="3059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http://www.inovasolutions.com/emergency-notification/images/onaler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20" y="4242064"/>
            <a:ext cx="3981011" cy="2300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TextBox"/>
          <p:cNvSpPr txBox="1"/>
          <p:nvPr/>
        </p:nvSpPr>
        <p:spPr>
          <a:xfrm>
            <a:off x="5316719" y="1008669"/>
            <a:ext cx="363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Do you use social media for emergency alerts?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outdoorshopping.com/image/data/adventure-medical-kits-trauma-pack-wquikclot.jpg"/>
          <p:cNvPicPr>
            <a:picLocks noChangeAspect="1" noChangeArrowheads="1"/>
          </p:cNvPicPr>
          <p:nvPr/>
        </p:nvPicPr>
        <p:blipFill>
          <a:blip r:embed="rId2" cstate="print"/>
          <a:srcRect l="244" t="11446" b="10129"/>
          <a:stretch>
            <a:fillRect/>
          </a:stretch>
        </p:blipFill>
        <p:spPr bwMode="auto">
          <a:xfrm>
            <a:off x="47131" y="861685"/>
            <a:ext cx="5448696" cy="453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http://www.chinookmed.com/mas_assets/zoom/05168.jpg"/>
          <p:cNvPicPr>
            <a:picLocks noChangeAspect="1" noChangeArrowheads="1"/>
          </p:cNvPicPr>
          <p:nvPr/>
        </p:nvPicPr>
        <p:blipFill>
          <a:blip r:embed="rId3" cstate="print"/>
          <a:srcRect l="9447" r="13809"/>
          <a:stretch>
            <a:fillRect/>
          </a:stretch>
        </p:blipFill>
        <p:spPr bwMode="auto">
          <a:xfrm>
            <a:off x="320511" y="3780148"/>
            <a:ext cx="2243580" cy="292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http://img2.blogs.yahoo.co.jp/ybi/1/3e/63/kaisany/folder/229503/img_229503_26323491_9?13569239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3531" y="3436938"/>
            <a:ext cx="2950033" cy="3247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http://img.medicalexpo.com/images_me/photo-g/buckle-closure-manual-tourniquet-69626-4028550.jpg"/>
          <p:cNvPicPr>
            <a:picLocks noChangeAspect="1" noChangeArrowheads="1"/>
          </p:cNvPicPr>
          <p:nvPr/>
        </p:nvPicPr>
        <p:blipFill>
          <a:blip r:embed="rId5" cstate="print"/>
          <a:srcRect t="14685" b="20096"/>
          <a:stretch>
            <a:fillRect/>
          </a:stretch>
        </p:blipFill>
        <p:spPr bwMode="auto">
          <a:xfrm>
            <a:off x="5476972" y="1282045"/>
            <a:ext cx="3540191" cy="201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6 - Ορθογώνιο"/>
          <p:cNvSpPr/>
          <p:nvPr/>
        </p:nvSpPr>
        <p:spPr>
          <a:xfrm>
            <a:off x="3680562" y="770890"/>
            <a:ext cx="21788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95%</a:t>
            </a:r>
            <a:endParaRPr lang="el-GR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504478" y="254524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Vulnerability analysis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966414" y="980389"/>
            <a:ext cx="2213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</a:rPr>
              <a:t>Do you have a First Aid Kit?</a:t>
            </a:r>
            <a:endParaRPr lang="el-GR" sz="1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7410" name="Picture 2" descr="http://www.galls.com/photos/styles/FA874_500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7918" y="4185470"/>
            <a:ext cx="2542520" cy="2542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7217135" y="254524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Continuity plan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838430"/>
            <a:ext cx="465684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Action Step #1</a:t>
            </a:r>
          </a:p>
          <a:p>
            <a:r>
              <a:rPr lang="en-US" sz="1600" dirty="0" smtClean="0">
                <a:latin typeface="Arial Narrow" pitchFamily="34" charset="0"/>
              </a:rPr>
              <a:t>Immediate Actions</a:t>
            </a:r>
          </a:p>
          <a:p>
            <a:r>
              <a:rPr lang="en-US" sz="1600" dirty="0" smtClean="0">
                <a:latin typeface="Arial Narrow" pitchFamily="34" charset="0"/>
              </a:rPr>
              <a:t>     </a:t>
            </a:r>
            <a:r>
              <a:rPr lang="en-US" sz="1600" dirty="0" smtClean="0">
                <a:latin typeface="Arial Narrow" pitchFamily="34" charset="0"/>
                <a:sym typeface="Wingdings"/>
              </a:rPr>
              <a:t> </a:t>
            </a:r>
            <a:r>
              <a:rPr lang="en-US" sz="1600" dirty="0" smtClean="0">
                <a:latin typeface="Arial Narrow" pitchFamily="34" charset="0"/>
              </a:rPr>
              <a:t>to be completed within 12-hours after the event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Action Step #2</a:t>
            </a:r>
          </a:p>
          <a:p>
            <a:r>
              <a:rPr lang="en-US" sz="1600" dirty="0" smtClean="0">
                <a:latin typeface="Arial Narrow" pitchFamily="34" charset="0"/>
              </a:rPr>
              <a:t>Initial Recovery</a:t>
            </a:r>
          </a:p>
          <a:p>
            <a:r>
              <a:rPr lang="en-US" sz="1600" dirty="0" smtClean="0">
                <a:latin typeface="Arial Narrow" pitchFamily="34" charset="0"/>
              </a:rPr>
              <a:t>      </a:t>
            </a:r>
            <a:r>
              <a:rPr lang="en-US" sz="1600" dirty="0" smtClean="0">
                <a:latin typeface="Arial Narrow" pitchFamily="34" charset="0"/>
                <a:sym typeface="Wingdings"/>
              </a:rPr>
              <a:t> </a:t>
            </a:r>
            <a:r>
              <a:rPr lang="en-US" sz="1600" dirty="0" smtClean="0">
                <a:latin typeface="Arial Narrow" pitchFamily="34" charset="0"/>
              </a:rPr>
              <a:t>to be completed from 12 to 48-hours after the event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Action Step #3</a:t>
            </a:r>
          </a:p>
          <a:p>
            <a:r>
              <a:rPr lang="en-US" sz="1600" dirty="0" smtClean="0">
                <a:latin typeface="Arial Narrow" pitchFamily="34" charset="0"/>
              </a:rPr>
              <a:t>Campus/School Recovery</a:t>
            </a:r>
          </a:p>
          <a:p>
            <a:r>
              <a:rPr lang="en-US" sz="1600" dirty="0" smtClean="0">
                <a:latin typeface="Arial Narrow" pitchFamily="34" charset="0"/>
              </a:rPr>
              <a:t>       </a:t>
            </a:r>
            <a:r>
              <a:rPr lang="en-US" sz="1600" dirty="0" smtClean="0">
                <a:latin typeface="Arial Narrow" pitchFamily="34" charset="0"/>
                <a:sym typeface="Wingdings"/>
              </a:rPr>
              <a:t> </a:t>
            </a:r>
            <a:r>
              <a:rPr lang="en-US" sz="1600" dirty="0" smtClean="0">
                <a:latin typeface="Arial Narrow" pitchFamily="34" charset="0"/>
              </a:rPr>
              <a:t>to be completed within 1 to 3-weeks</a:t>
            </a:r>
          </a:p>
          <a:p>
            <a:r>
              <a:rPr lang="en-US" sz="1600" dirty="0" smtClean="0">
                <a:latin typeface="Arial Narrow" pitchFamily="34" charset="0"/>
              </a:rPr>
              <a:t>            after the event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Action Step #4</a:t>
            </a:r>
          </a:p>
          <a:p>
            <a:r>
              <a:rPr lang="en-US" sz="1600" dirty="0" smtClean="0">
                <a:latin typeface="Arial Narrow" pitchFamily="34" charset="0"/>
              </a:rPr>
              <a:t>Campus/School Opening 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Action Step #5</a:t>
            </a:r>
          </a:p>
          <a:p>
            <a:r>
              <a:rPr lang="en-US" sz="1600" dirty="0" smtClean="0">
                <a:latin typeface="Arial Narrow" pitchFamily="34" charset="0"/>
              </a:rPr>
              <a:t>Plan Review </a:t>
            </a:r>
            <a:endParaRPr lang="en-US" sz="1600" dirty="0">
              <a:latin typeface="Arial Narrow" pitchFamily="34" charset="0"/>
            </a:endParaRPr>
          </a:p>
        </p:txBody>
      </p:sp>
      <p:pic>
        <p:nvPicPr>
          <p:cNvPr id="4098" name="Picture 2" descr="http://img.docstoccdn.com/thumb/orig/25241078.png"/>
          <p:cNvPicPr>
            <a:picLocks noChangeAspect="1" noChangeArrowheads="1"/>
          </p:cNvPicPr>
          <p:nvPr/>
        </p:nvPicPr>
        <p:blipFill>
          <a:blip r:embed="rId2" cstate="print"/>
          <a:srcRect l="15739" t="17315" r="14630" b="18607"/>
          <a:stretch>
            <a:fillRect/>
          </a:stretch>
        </p:blipFill>
        <p:spPr bwMode="auto">
          <a:xfrm>
            <a:off x="3412503" y="3035432"/>
            <a:ext cx="5599522" cy="3704734"/>
          </a:xfrm>
          <a:prstGeom prst="rect">
            <a:avLst/>
          </a:prstGeom>
          <a:noFill/>
        </p:spPr>
      </p:pic>
      <p:pic>
        <p:nvPicPr>
          <p:cNvPr id="49154" name="Picture 2" descr="http://www.actionpoint.ie/wp-content/uploads/2013/01/it-business-continuity-300x240.jpg"/>
          <p:cNvPicPr>
            <a:picLocks noChangeAspect="1" noChangeArrowheads="1"/>
          </p:cNvPicPr>
          <p:nvPr/>
        </p:nvPicPr>
        <p:blipFill>
          <a:blip r:embed="rId3" cstate="print"/>
          <a:srcRect t="13089"/>
          <a:stretch>
            <a:fillRect/>
          </a:stretch>
        </p:blipFill>
        <p:spPr bwMode="auto">
          <a:xfrm>
            <a:off x="5505253" y="909066"/>
            <a:ext cx="3304062" cy="22972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media1.policymic.com/site/articles/46923/1_article_photo.jpg"/>
          <p:cNvPicPr>
            <a:picLocks noChangeAspect="1" noChangeArrowheads="1"/>
          </p:cNvPicPr>
          <p:nvPr/>
        </p:nvPicPr>
        <p:blipFill>
          <a:blip r:embed="rId2" cstate="print"/>
          <a:srcRect l="6168" r="19831"/>
          <a:stretch>
            <a:fillRect/>
          </a:stretch>
        </p:blipFill>
        <p:spPr bwMode="auto">
          <a:xfrm>
            <a:off x="2878047" y="1101390"/>
            <a:ext cx="1875880" cy="1598948"/>
          </a:xfrm>
          <a:prstGeom prst="rect">
            <a:avLst/>
          </a:prstGeom>
          <a:noFill/>
          <a:ln>
            <a:solidFill>
              <a:srgbClr val="A50021"/>
            </a:solidFill>
          </a:ln>
        </p:spPr>
      </p:pic>
      <p:pic>
        <p:nvPicPr>
          <p:cNvPr id="17410" name="Picture 2" descr="http://media.cmgdigital.com/shared/img/photos/2013/01/21/1b/d3/guns_in_sch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865" y="830399"/>
            <a:ext cx="3915578" cy="2618971"/>
          </a:xfrm>
          <a:prstGeom prst="rect">
            <a:avLst/>
          </a:prstGeom>
          <a:noFill/>
        </p:spPr>
      </p:pic>
      <p:pic>
        <p:nvPicPr>
          <p:cNvPr id="17412" name="Picture 4" descr="http://media.nbcwashington.com/images/654*368/t6pgordonguncontroldebatepkg_722x406_12693059887.jpg"/>
          <p:cNvPicPr>
            <a:picLocks noChangeAspect="1" noChangeArrowheads="1"/>
          </p:cNvPicPr>
          <p:nvPr/>
        </p:nvPicPr>
        <p:blipFill>
          <a:blip r:embed="rId4" cstate="print"/>
          <a:srcRect l="15813" r="11095"/>
          <a:stretch>
            <a:fillRect/>
          </a:stretch>
        </p:blipFill>
        <p:spPr bwMode="auto">
          <a:xfrm>
            <a:off x="5097102" y="3822922"/>
            <a:ext cx="3907366" cy="2931384"/>
          </a:xfrm>
          <a:prstGeom prst="rect">
            <a:avLst/>
          </a:prstGeom>
          <a:noFill/>
        </p:spPr>
      </p:pic>
      <p:pic>
        <p:nvPicPr>
          <p:cNvPr id="17414" name="Picture 6" descr="http://prospect.org/sites/default/files/firearms_dealers_by_state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875" y="772871"/>
            <a:ext cx="2653616" cy="6010244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7993944" y="254524"/>
            <a:ext cx="1101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Training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6386" name="Picture 2" descr="http://texaslesstraveled.com/268e33a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5415" y="4753069"/>
            <a:ext cx="3377268" cy="986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static.prisonplanet.com/p/images/january2013/070113graph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38" y="1948556"/>
            <a:ext cx="7839033" cy="4344333"/>
          </a:xfrm>
          <a:prstGeom prst="rect">
            <a:avLst/>
          </a:prstGeom>
          <a:noFill/>
        </p:spPr>
      </p:pic>
      <p:sp>
        <p:nvSpPr>
          <p:cNvPr id="3" name="2 - Έλλειψη"/>
          <p:cNvSpPr/>
          <p:nvPr/>
        </p:nvSpPr>
        <p:spPr>
          <a:xfrm>
            <a:off x="904976" y="4722839"/>
            <a:ext cx="810705" cy="85784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7993944" y="254524"/>
            <a:ext cx="1101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Training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secretsofthefed.com/wp-content/uploads/2013/04/Heavily_Armed.jpg"/>
          <p:cNvPicPr>
            <a:picLocks noChangeAspect="1" noChangeArrowheads="1"/>
          </p:cNvPicPr>
          <p:nvPr/>
        </p:nvPicPr>
        <p:blipFill>
          <a:blip r:embed="rId2" cstate="print"/>
          <a:srcRect l="1505" t="257" b="1624"/>
          <a:stretch>
            <a:fillRect/>
          </a:stretch>
        </p:blipFill>
        <p:spPr bwMode="auto">
          <a:xfrm>
            <a:off x="593889" y="1678839"/>
            <a:ext cx="3099483" cy="4685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364" name="Picture 4" descr="http://weaselzippers.us/wp-content/uploads/e47974896e11ee24240f6a706700282f-550x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307" y="702541"/>
            <a:ext cx="3292495" cy="23705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http://www3.pictures.zimbio.com/gi/David+Burnell+Gun+Groups+Offer+Free+Concealed+Hw34DgXC7P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054" y="4553145"/>
            <a:ext cx="3346860" cy="2243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 descr="http://www.ourtownperrysburg.com/image/2013/08/22/800x600_b1cCM_p101_cT/Gun-training-Greg-Ruf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6721" y="2620652"/>
            <a:ext cx="3315537" cy="2320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0" name="Picture 10" descr="http://www.rawstory.com/rs/wp-content/uploads/2013/02/pistol_books_shutterstock_96350564-615x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38" y="744718"/>
            <a:ext cx="2724346" cy="1740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7 - TextBox"/>
          <p:cNvSpPr txBox="1"/>
          <p:nvPr/>
        </p:nvSpPr>
        <p:spPr>
          <a:xfrm>
            <a:off x="7993944" y="254524"/>
            <a:ext cx="1101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Training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122" name="Picture 2" descr="http://www.worldvision.com.au/Libraries/japan_2_years/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7963" y="2450282"/>
            <a:ext cx="6667500" cy="4181475"/>
          </a:xfrm>
          <a:prstGeom prst="rect">
            <a:avLst/>
          </a:prstGeom>
          <a:noFill/>
        </p:spPr>
      </p:pic>
      <p:sp>
        <p:nvSpPr>
          <p:cNvPr id="9" name="8 - Επεξήγηση με παραλληλόγραμμο"/>
          <p:cNvSpPr/>
          <p:nvPr/>
        </p:nvSpPr>
        <p:spPr>
          <a:xfrm>
            <a:off x="3648173" y="829559"/>
            <a:ext cx="1998483" cy="650449"/>
          </a:xfrm>
          <a:prstGeom prst="wedgeRectCallout">
            <a:avLst>
              <a:gd name="adj1" fmla="val -60776"/>
              <a:gd name="adj2" fmla="val 274095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Classmates’ Counter</a:t>
            </a:r>
            <a:endParaRPr lang="el-GR" dirty="0">
              <a:latin typeface="Arial Black" pitchFamily="34" charset="0"/>
            </a:endParaRPr>
          </a:p>
        </p:txBody>
      </p:sp>
      <p:sp>
        <p:nvSpPr>
          <p:cNvPr id="10" name="9 - Επεξήγηση με παραλληλόγραμμο"/>
          <p:cNvSpPr/>
          <p:nvPr/>
        </p:nvSpPr>
        <p:spPr>
          <a:xfrm>
            <a:off x="124120" y="3294439"/>
            <a:ext cx="1998483" cy="529472"/>
          </a:xfrm>
          <a:prstGeom prst="wedgeRectCallout">
            <a:avLst>
              <a:gd name="adj1" fmla="val 120828"/>
              <a:gd name="adj2" fmla="val 35003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Door Locker</a:t>
            </a:r>
            <a:endParaRPr lang="el-GR" dirty="0">
              <a:latin typeface="Arial Black" pitchFamily="34" charset="0"/>
            </a:endParaRPr>
          </a:p>
        </p:txBody>
      </p:sp>
      <p:sp>
        <p:nvSpPr>
          <p:cNvPr id="11" name="10 - Επεξήγηση με παραλληλόγραμμο"/>
          <p:cNvSpPr/>
          <p:nvPr/>
        </p:nvSpPr>
        <p:spPr>
          <a:xfrm>
            <a:off x="5412557" y="5808483"/>
            <a:ext cx="1648119" cy="650449"/>
          </a:xfrm>
          <a:prstGeom prst="wedgeRectCallout">
            <a:avLst>
              <a:gd name="adj1" fmla="val 101625"/>
              <a:gd name="adj2" fmla="val -315761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Status Reporter</a:t>
            </a:r>
            <a:endParaRPr lang="el-G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236727" y="254524"/>
            <a:ext cx="287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Some proposals </a:t>
            </a:r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for now</a:t>
            </a:r>
            <a:endParaRPr lang="el-GR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0" y="972740"/>
            <a:ext cx="596623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r>
              <a:rPr lang="en-US" sz="1900" b="1" dirty="0" smtClean="0">
                <a:latin typeface="Arial Narrow" pitchFamily="34" charset="0"/>
              </a:rPr>
              <a:t> Update existing plans based on logic, anthropocentricity, collaboration and participation;</a:t>
            </a: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endParaRPr lang="en-US" sz="1900" b="1" dirty="0" smtClean="0">
              <a:latin typeface="Arial Narrow" pitchFamily="34" charset="0"/>
            </a:endParaRP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r>
              <a:rPr lang="en-US" sz="1900" b="1" dirty="0" smtClean="0">
                <a:latin typeface="Arial Narrow" pitchFamily="34" charset="0"/>
              </a:rPr>
              <a:t> </a:t>
            </a:r>
            <a:r>
              <a:rPr lang="en-US" sz="1900" b="1" dirty="0" smtClean="0">
                <a:latin typeface="Arial Narrow" pitchFamily="34" charset="0"/>
              </a:rPr>
              <a:t>If you do not have a plan – ask for specialized consultancy  (both State and private);</a:t>
            </a: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endParaRPr lang="en-US" sz="1900" b="1" dirty="0" smtClean="0">
              <a:latin typeface="Arial Narrow" pitchFamily="34" charset="0"/>
            </a:endParaRP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r>
              <a:rPr lang="en-US" sz="1900" b="1" dirty="0" smtClean="0">
                <a:latin typeface="Arial Narrow" pitchFamily="34" charset="0"/>
              </a:rPr>
              <a:t> Balance between a “cool” school and a “safe” school;</a:t>
            </a: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endParaRPr lang="en-US" sz="1900" b="1" dirty="0" smtClean="0">
              <a:latin typeface="Arial Narrow" pitchFamily="34" charset="0"/>
            </a:endParaRP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r>
              <a:rPr lang="en-US" sz="1900" b="1" dirty="0" smtClean="0">
                <a:latin typeface="Arial Narrow" pitchFamily="34" charset="0"/>
              </a:rPr>
              <a:t> Apply pressure for “society-level prevention measures”;</a:t>
            </a: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endParaRPr lang="en-US" sz="1900" b="1" dirty="0" smtClean="0">
              <a:latin typeface="Arial Narrow" pitchFamily="34" charset="0"/>
            </a:endParaRP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r>
              <a:rPr lang="en-US" sz="1900" b="1" dirty="0" smtClean="0">
                <a:latin typeface="Arial Narrow" pitchFamily="34" charset="0"/>
              </a:rPr>
              <a:t> Come closer to student’s families;</a:t>
            </a: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endParaRPr lang="en-US" sz="1900" b="1" dirty="0" smtClean="0">
              <a:latin typeface="Arial Narrow" pitchFamily="34" charset="0"/>
            </a:endParaRPr>
          </a:p>
          <a:p>
            <a:pPr marL="271463" indent="-271463">
              <a:buClr>
                <a:srgbClr val="FF0000"/>
              </a:buClr>
              <a:buSzPct val="120000"/>
              <a:buFont typeface="Wingdings" pitchFamily="2" charset="2"/>
              <a:buChar char="["/>
            </a:pPr>
            <a:r>
              <a:rPr lang="en-US" sz="1900" b="1" dirty="0" smtClean="0">
                <a:latin typeface="Arial Narrow" pitchFamily="34" charset="0"/>
              </a:rPr>
              <a:t> </a:t>
            </a:r>
            <a:r>
              <a:rPr lang="en-US" sz="1900" b="1" dirty="0" smtClean="0">
                <a:latin typeface="Arial Narrow" pitchFamily="34" charset="0"/>
              </a:rPr>
              <a:t>Update your brain and delete </a:t>
            </a:r>
            <a:r>
              <a:rPr lang="en-US" sz="1900" b="1" dirty="0" smtClean="0">
                <a:latin typeface="Arial Narrow" pitchFamily="34" charset="0"/>
              </a:rPr>
              <a:t>the</a:t>
            </a:r>
          </a:p>
          <a:p>
            <a:pPr marL="271463" indent="-271463">
              <a:buClr>
                <a:srgbClr val="FF0000"/>
              </a:buClr>
              <a:buSzPct val="120000"/>
            </a:pPr>
            <a:r>
              <a:rPr lang="en-US" sz="1900" b="1" dirty="0" smtClean="0">
                <a:latin typeface="Arial Narrow" pitchFamily="34" charset="0"/>
              </a:rPr>
              <a:t> </a:t>
            </a:r>
            <a:r>
              <a:rPr lang="en-US" sz="1900" b="1" dirty="0" smtClean="0">
                <a:latin typeface="Arial Narrow" pitchFamily="34" charset="0"/>
              </a:rPr>
              <a:t>     </a:t>
            </a:r>
            <a:r>
              <a:rPr lang="en-US" sz="1900" b="1" dirty="0" smtClean="0">
                <a:latin typeface="Arial Narrow" pitchFamily="34" charset="0"/>
              </a:rPr>
              <a:t>“it </a:t>
            </a:r>
            <a:r>
              <a:rPr lang="en-US" sz="1900" b="1" dirty="0" smtClean="0">
                <a:latin typeface="Arial Narrow" pitchFamily="34" charset="0"/>
              </a:rPr>
              <a:t>will not happen to us!” element</a:t>
            </a:r>
            <a:endParaRPr lang="el-GR" sz="1900" b="1" dirty="0">
              <a:latin typeface="Arial Narrow" pitchFamily="34" charset="0"/>
            </a:endParaRPr>
          </a:p>
        </p:txBody>
      </p:sp>
      <p:pic>
        <p:nvPicPr>
          <p:cNvPr id="51202" name="Picture 2" descr="http://uploadtak.com/images/m5325_0428_WVpol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866" y="1139906"/>
            <a:ext cx="3568439" cy="2380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Έλλειψη"/>
          <p:cNvSpPr/>
          <p:nvPr/>
        </p:nvSpPr>
        <p:spPr>
          <a:xfrm>
            <a:off x="7037248" y="1733793"/>
            <a:ext cx="1828800" cy="18332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Picture 2" descr="http://aretehs.com/images/Emergency-management-diagramCOL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4360" y="3567282"/>
            <a:ext cx="3621386" cy="3254506"/>
          </a:xfrm>
          <a:prstGeom prst="rect">
            <a:avLst/>
          </a:prstGeom>
          <a:noFill/>
        </p:spPr>
      </p:pic>
      <p:pic>
        <p:nvPicPr>
          <p:cNvPr id="7" name="Picture 2" descr="http://www.collegeparents.org/sites/default/files/school_parent_stude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7106" y="4545524"/>
            <a:ext cx="1219200" cy="1219201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7016435" y="1249378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No problem!</a:t>
            </a:r>
            <a:endParaRPr lang="el-GR" sz="1600" dirty="0">
              <a:latin typeface="Arial Narrow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7277480" y="3112877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</a:rPr>
              <a:t>THE PROBLEM!</a:t>
            </a:r>
            <a:endParaRPr lang="el-GR" sz="1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blog.timesunion.com/localarts/files/2011/09/BULLYIN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9889"/>
            <a:ext cx="9144000" cy="6138111"/>
          </a:xfrm>
          <a:prstGeom prst="rect">
            <a:avLst/>
          </a:prstGeom>
          <a:noFill/>
        </p:spPr>
      </p:pic>
      <p:pic>
        <p:nvPicPr>
          <p:cNvPr id="50180" name="Picture 4" descr="http://3.bp.blogspot.com/-y8hV04r8VZw/UNDf89tjZiI/AAAAAAAABsc/GwE_pdasp_Y/s1600/SANDYHOOK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8089"/>
            <a:ext cx="9144000" cy="6139911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7164365" y="254524"/>
            <a:ext cx="1957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Guns &amp; Schools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- Ομάδα"/>
          <p:cNvGrpSpPr/>
          <p:nvPr/>
        </p:nvGrpSpPr>
        <p:grpSpPr>
          <a:xfrm>
            <a:off x="501509" y="1180232"/>
            <a:ext cx="8140982" cy="5258275"/>
            <a:chOff x="501509" y="1180232"/>
            <a:chExt cx="8140982" cy="5258275"/>
          </a:xfrm>
        </p:grpSpPr>
        <p:pic>
          <p:nvPicPr>
            <p:cNvPr id="14338" name="Picture 2" descr="http://www.humanevents.com/wp-content/uploads/2012/12/kidswithgun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1509" y="1180232"/>
              <a:ext cx="8140982" cy="52582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2 - Ορθογώνιο"/>
            <p:cNvSpPr/>
            <p:nvPr/>
          </p:nvSpPr>
          <p:spPr>
            <a:xfrm>
              <a:off x="2790334" y="2337847"/>
              <a:ext cx="688157" cy="1414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" name="3 - Ορθογώνιο"/>
            <p:cNvSpPr/>
            <p:nvPr/>
          </p:nvSpPr>
          <p:spPr>
            <a:xfrm>
              <a:off x="3883843" y="2744770"/>
              <a:ext cx="688157" cy="1414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4 - Ορθογώνιο"/>
            <p:cNvSpPr/>
            <p:nvPr/>
          </p:nvSpPr>
          <p:spPr>
            <a:xfrm>
              <a:off x="5591666" y="2471393"/>
              <a:ext cx="688157" cy="1414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4340" name="Picture 4" descr="http://teamassignment.com/images/4585389928_4fd848772e_z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90" y="4633921"/>
            <a:ext cx="1645598" cy="205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http://www.theblaze.com/wp-content/uploads/2012/10/shutterstock_97627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3385" y="4619178"/>
            <a:ext cx="1635517" cy="209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4" name="Picture 8" descr="Question marks graphic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8017" y="822652"/>
            <a:ext cx="1013348" cy="1013348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6992944" y="254524"/>
            <a:ext cx="211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Back to basics …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15" name="14 - Ομάδα"/>
          <p:cNvGrpSpPr/>
          <p:nvPr/>
        </p:nvGrpSpPr>
        <p:grpSpPr>
          <a:xfrm>
            <a:off x="-1" y="663966"/>
            <a:ext cx="9144001" cy="6194034"/>
            <a:chOff x="-1" y="663966"/>
            <a:chExt cx="9144001" cy="6194034"/>
          </a:xfrm>
        </p:grpSpPr>
        <p:pic>
          <p:nvPicPr>
            <p:cNvPr id="4100" name="Picture 4" descr="http://familyvaluesclub.com/wp-content/uploads/2011/03/1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544477"/>
              <a:ext cx="4619134" cy="33135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02" name="Picture 6" descr="http://www.st-marys-ascot.co.uk/_files/images/weekends/img_277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40025" y="3559175"/>
              <a:ext cx="4703975" cy="32988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04" name="Picture 8" descr="http://www.mnn.com/sites/default/files/family%20dinner%20large_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08049" y="663966"/>
              <a:ext cx="4835951" cy="30407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98" name="Picture 2" descr="http://www.fitfamily.com.au/wp-content/uploads/2012/06/cycling-with-the-family-at-the-park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1" y="665850"/>
              <a:ext cx="4562475" cy="30860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080" name="Picture 8" descr="http://chadgootee.files.wordpress.com/2012/09/parent-teacher-student-conference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036" y="2890069"/>
            <a:ext cx="1468027" cy="1440154"/>
          </a:xfrm>
          <a:prstGeom prst="rect">
            <a:avLst/>
          </a:prstGeom>
          <a:noFill/>
          <a:ln>
            <a:solidFill>
              <a:srgbClr val="FF898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bcdn-sphotos-d-a.akamaihd.net/hphotos-ak-prn2/p480x480/225786_602763799736373_82960596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70" y="989262"/>
            <a:ext cx="8510744" cy="565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- TextBox"/>
          <p:cNvSpPr txBox="1"/>
          <p:nvPr/>
        </p:nvSpPr>
        <p:spPr>
          <a:xfrm>
            <a:off x="5595173" y="264149"/>
            <a:ext cx="3500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 Black" pitchFamily="34" charset="0"/>
              </a:rPr>
              <a:t>Thank you for your attention !</a:t>
            </a:r>
            <a:endParaRPr lang="el-GR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.gawkerassets.com/img/18jlyikql67txjpg/ku-xlarge.jpg"/>
          <p:cNvPicPr>
            <a:picLocks noChangeAspect="1" noChangeArrowheads="1"/>
          </p:cNvPicPr>
          <p:nvPr/>
        </p:nvPicPr>
        <p:blipFill>
          <a:blip r:embed="rId2" cstate="print"/>
          <a:srcRect r="1409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6269512" y="5827187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u="sng" dirty="0" smtClean="0">
                <a:solidFill>
                  <a:schemeClr val="bg1"/>
                </a:solidFill>
                <a:latin typeface="Arial Narrow" pitchFamily="34" charset="0"/>
              </a:rPr>
              <a:t>BG(ret’d</a:t>
            </a:r>
            <a:r>
              <a:rPr lang="pt-BR" b="1" u="sng" dirty="0" smtClean="0">
                <a:solidFill>
                  <a:schemeClr val="bg1"/>
                </a:solidFill>
                <a:latin typeface="Arial Narrow" pitchFamily="34" charset="0"/>
              </a:rPr>
              <a:t>) John Galatas, MD</a:t>
            </a:r>
          </a:p>
          <a:p>
            <a:pPr algn="r"/>
            <a:r>
              <a:rPr lang="pt-BR" sz="1600" dirty="0" smtClean="0">
                <a:solidFill>
                  <a:srgbClr val="FFCDCD"/>
                </a:solidFill>
                <a:latin typeface="Arial Narrow" pitchFamily="34" charset="0"/>
              </a:rPr>
              <a:t>Independent Consultant</a:t>
            </a:r>
          </a:p>
          <a:p>
            <a:pPr algn="r"/>
            <a:r>
              <a:rPr lang="pt-BR" sz="1400" dirty="0" smtClean="0">
                <a:solidFill>
                  <a:schemeClr val="bg1"/>
                </a:solidFill>
                <a:latin typeface="Arial Narrow" pitchFamily="34" charset="0"/>
              </a:rPr>
              <a:t>igalatas@yahoo.com</a:t>
            </a:r>
            <a:endParaRPr lang="pt-BR" sz="1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5140233" y="405353"/>
            <a:ext cx="3682739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rial Black" pitchFamily="34" charset="0"/>
              </a:rPr>
              <a:t>School</a:t>
            </a:r>
          </a:p>
          <a:p>
            <a:pPr algn="r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rial Black" pitchFamily="34" charset="0"/>
              </a:rPr>
              <a:t>Extreme Violence</a:t>
            </a:r>
            <a:endParaRPr lang="el-GR" sz="2800" dirty="0">
              <a:solidFill>
                <a:schemeClr val="bg1">
                  <a:lumMod val="6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03693" y="669599"/>
            <a:ext cx="878578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Australia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State of Queensland</a:t>
            </a:r>
            <a:endParaRPr kumimoji="0" lang="el-GR" sz="1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7938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55,000 students suspended (2008) – 1/3rd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for "physical misconduct"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South Australia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(2008-2009)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7938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175 violent attacks against students or staff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7938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Students cause 3,000 injuries reported by teacher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Western Australia</a:t>
            </a:r>
            <a:endParaRPr kumimoji="0" lang="el-GR" sz="1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7938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46% of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Principals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have been either physically assaulted or witnessed physical violence in schools during 2012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7938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 2" pitchFamily="18" charset="2"/>
              <a:buChar char="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70% of school leaders had also been threatened with violence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Belgium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Francophone Belgium – violence: a significant factor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to leave the teaching profession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Bulgaria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2009 – Teachers were to be given new powers to punish disruptive students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France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2000 – 39 out of 75,000 state schools were "seriously violent" and 300 were "somewhat violent“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Japan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Students at public schools were involved in a </a:t>
            </a: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record number</a:t>
            </a:r>
            <a:r>
              <a:rPr kumimoji="0" lang="en-US" sz="1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of violent incidents in 2007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52,756 cases, an increase of some 8,000 on the previous year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n 7,000 of these incidents, </a:t>
            </a: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teachers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were the target of assault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South Africa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40% of children = victims of crime at school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 &gt;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1/5th of </a:t>
            </a:r>
            <a:r>
              <a:rPr lang="en-US" sz="1400" u="sng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sexual assaults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on children took place in schools</a:t>
            </a:r>
          </a:p>
        </p:txBody>
      </p:sp>
      <p:pic>
        <p:nvPicPr>
          <p:cNvPr id="54275" name="Picture 3" descr="http://www.ivcmedia.co.uk/flash/resources/world-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2729" y="2696065"/>
            <a:ext cx="3407726" cy="1885362"/>
          </a:xfrm>
          <a:prstGeom prst="rect">
            <a:avLst/>
          </a:prstGeom>
          <a:noFill/>
        </p:spPr>
      </p:pic>
      <p:sp>
        <p:nvSpPr>
          <p:cNvPr id="4" name="3 - Έλλειψη"/>
          <p:cNvSpPr/>
          <p:nvPr/>
        </p:nvSpPr>
        <p:spPr>
          <a:xfrm>
            <a:off x="8465270" y="4110086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Έλλειψη"/>
          <p:cNvSpPr/>
          <p:nvPr/>
        </p:nvSpPr>
        <p:spPr>
          <a:xfrm>
            <a:off x="7392185" y="3159550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7544585" y="3311950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7244489" y="3266383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8573678" y="3444875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7461315" y="4120135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7022960" y="254524"/>
            <a:ext cx="2081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A global problem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79109" y="800688"/>
            <a:ext cx="878578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Poland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In 2006, in response to the suicide of a girl after she was sexually molested in school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</a:t>
            </a: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"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zero tolerance</a:t>
            </a: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" school reform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Teachers would have the legal status of civil servants, making violent crimes against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them punishable by higher penalties. Head teachers (equivalent to principals in the US)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will be able to send aggressive pupils to perform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community service </a:t>
            </a: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and these students‘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parents</a:t>
            </a: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may also be fined. Teachers who fail to report violent acts in school could face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prison</a:t>
            </a:r>
            <a:r>
              <a:rPr lang="en-US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sentence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United Kingdom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1989 – 2% of teachers had reported facing physical aggression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2007 – survey of 6,000 teachers: &gt;16% claimed to have been physically assaulted by students in the previous two years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2007 – 7,000 cases of the police being called to deal with violence in schools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2009 – survey of1,000 teachers: 1/4 of them had been on the receiving end of physical violence by a student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Wales (2009) – 2/5th of teachers reported having been assaulted in the classroom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49% had been threatened with assault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United States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CDC (2007) – 12 months study</a:t>
            </a:r>
            <a:endParaRPr lang="el-GR" sz="1400" dirty="0" smtClean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5.9% of students carried a weapon (e.g. gun, knife, etc.) on school property (MX3 </a:t>
            </a:r>
            <a:r>
              <a:rPr lang="en-US" sz="1400" i="1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vs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F)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7.8% of HS students reported having been threatened or injured with a weapon on school property at least once (MX2 </a:t>
            </a:r>
            <a:r>
              <a:rPr lang="en-US" sz="1400" i="1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vs.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F)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12.4% of students had been in a physical fight on school property at least once (</a:t>
            </a:r>
            <a:r>
              <a:rPr lang="en-US" sz="1400" i="1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MX2 vs. </a:t>
            </a: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F)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5.5% of students reported that because they did not feel safe, they did not go to school on at least one day (M=F)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7% (10% in urban schools) of teachers in 2003 were subject to threats of injury by students</a:t>
            </a:r>
            <a:endParaRPr lang="el-GR" sz="1400" dirty="0" smtClean="0"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 2" pitchFamily="18" charset="2"/>
              <a:buChar char=""/>
            </a:pPr>
            <a:r>
              <a:rPr lang="en-US" sz="1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5% of teachers in urban schools were physically attacked, with smaller percentages in suburban and rural schools</a:t>
            </a:r>
            <a:endParaRPr lang="en-US" sz="1400" dirty="0" smtClean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" name="Picture 3" descr="http://www.ivcmedia.co.uk/flash/resources/world-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6274" y="1230823"/>
            <a:ext cx="3407726" cy="1885362"/>
          </a:xfrm>
          <a:prstGeom prst="rect">
            <a:avLst/>
          </a:prstGeom>
          <a:noFill/>
        </p:spPr>
      </p:pic>
      <p:sp>
        <p:nvSpPr>
          <p:cNvPr id="4" name="3 - Έλλειψη"/>
          <p:cNvSpPr/>
          <p:nvPr/>
        </p:nvSpPr>
        <p:spPr>
          <a:xfrm>
            <a:off x="6419504" y="1900126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Έλλειψη"/>
          <p:cNvSpPr/>
          <p:nvPr/>
        </p:nvSpPr>
        <p:spPr>
          <a:xfrm>
            <a:off x="7467449" y="1703735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7234912" y="1603178"/>
            <a:ext cx="122548" cy="131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Picture 3" descr="http://heroeswiki.com/images/thumb/0/0b/Cdc_logo.png/250px-Cdc_logo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5785" y="5555857"/>
            <a:ext cx="1288215" cy="999655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7022960" y="254524"/>
            <a:ext cx="2081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A global problem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179109" y="2960016"/>
            <a:ext cx="8267307" cy="16025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179109" y="4685122"/>
            <a:ext cx="8814062" cy="19136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2" grpId="0" animBg="1"/>
      <p:bldP spid="1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2eq9hztv2wc1k6odx469m9znq0.wpengine.netdna-cdn.com/wp-content/uploads/Screen-Shot-2012-12-19-at-3.19.22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95" y="810950"/>
            <a:ext cx="8884730" cy="5850003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127262" y="6137734"/>
            <a:ext cx="4444738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300" dirty="0" smtClean="0">
                <a:latin typeface="Arial Black" pitchFamily="34" charset="0"/>
              </a:rPr>
              <a:t>A map of all the schools shootings in the U.S. </a:t>
            </a:r>
            <a:r>
              <a:rPr lang="en-US" sz="1300" dirty="0" smtClean="0">
                <a:solidFill>
                  <a:srgbClr val="FF0000"/>
                </a:solidFill>
                <a:latin typeface="Arial Black" pitchFamily="34" charset="0"/>
              </a:rPr>
              <a:t>since 1992</a:t>
            </a:r>
            <a:endParaRPr lang="el-GR" sz="13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533533" y="6460947"/>
            <a:ext cx="35821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 Narrow" pitchFamily="34" charset="0"/>
              </a:rPr>
              <a:t>http://www.geekwire.com/2012/whitepage-ceo-develops-school-shootings/</a:t>
            </a:r>
            <a:endParaRPr lang="el-GR" sz="1000" dirty="0">
              <a:latin typeface="Arial Narrow" pitchFamily="34" charset="0"/>
            </a:endParaRPr>
          </a:p>
        </p:txBody>
      </p:sp>
      <p:pic>
        <p:nvPicPr>
          <p:cNvPr id="31746" name="Picture 2" descr="https://encrypted-tbn3.gstatic.com/images?q=tbn:ANd9GcQ7MWuCuCK5-1e3EMTgTAZW_cXmYo88vzK5uy9X__T_7Cfw8Dw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0917" y="941120"/>
            <a:ext cx="2739089" cy="1540409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7390613" y="254524"/>
            <a:ext cx="1715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A US problem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s1.hubimg.com/u/7584472_f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94" y="772456"/>
            <a:ext cx="3853540" cy="2319535"/>
          </a:xfrm>
          <a:prstGeom prst="rect">
            <a:avLst/>
          </a:prstGeom>
          <a:noFill/>
        </p:spPr>
      </p:pic>
      <p:pic>
        <p:nvPicPr>
          <p:cNvPr id="50182" name="Picture 6" descr="http://s4.hubimg.com/u/7584523_f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901" y="3377873"/>
            <a:ext cx="4953000" cy="2990850"/>
          </a:xfrm>
          <a:prstGeom prst="rect">
            <a:avLst/>
          </a:prstGeom>
          <a:noFill/>
        </p:spPr>
      </p:pic>
      <p:pic>
        <p:nvPicPr>
          <p:cNvPr id="50184" name="Picture 8" descr="http://s3.hubimg.com/u/7584626_f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322" y="4082754"/>
            <a:ext cx="4129126" cy="2493357"/>
          </a:xfrm>
          <a:prstGeom prst="rect">
            <a:avLst/>
          </a:prstGeom>
          <a:noFill/>
        </p:spPr>
      </p:pic>
      <p:pic>
        <p:nvPicPr>
          <p:cNvPr id="50186" name="Picture 10" descr="http://s3.hubimg.com/u/7584410_f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9258" y="782422"/>
            <a:ext cx="3633389" cy="2187021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557863" y="6611779"/>
            <a:ext cx="47181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 Narrow" pitchFamily="34" charset="0"/>
              </a:rPr>
              <a:t>http://jwilliams61735.hubpages.com/hub/Brief-of-the-History-and-Analysis-of-US-School-Violence</a:t>
            </a:r>
            <a:endParaRPr lang="el-GR" sz="1000" dirty="0">
              <a:latin typeface="Arial Narrow" pitchFamily="34" charset="0"/>
            </a:endParaRPr>
          </a:p>
        </p:txBody>
      </p:sp>
      <p:pic>
        <p:nvPicPr>
          <p:cNvPr id="50180" name="Picture 4" descr="http://s3.hubimg.com/u/7584506_f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9577" y="2883815"/>
            <a:ext cx="2834168" cy="2376341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7390613" y="254524"/>
            <a:ext cx="1715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A US problem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Picture 2" descr="animated gun tir clipart pictur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8603" y="5887203"/>
            <a:ext cx="371475" cy="200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curry.virginia.edu/uploads/pageImages/School%20Discipline%20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9140"/>
            <a:ext cx="5637229" cy="3613304"/>
          </a:xfrm>
          <a:prstGeom prst="rect">
            <a:avLst/>
          </a:prstGeom>
          <a:noFill/>
        </p:spPr>
      </p:pic>
      <p:pic>
        <p:nvPicPr>
          <p:cNvPr id="53252" name="Picture 4" descr="http://curry.virginia.edu/uploads/pageImages/Weapons%20in%20School%20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9574" y="3285589"/>
            <a:ext cx="5354425" cy="3572411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5406274" y="6592925"/>
            <a:ext cx="38037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 Narrow" pitchFamily="34" charset="0"/>
              </a:rPr>
              <a:t>http://curry.virginia.edu/research/projects/violence-in-schools/virginia-statistics</a:t>
            </a:r>
            <a:endParaRPr lang="el-GR" sz="1000" dirty="0">
              <a:latin typeface="Arial Narrow" pitchFamily="34" charset="0"/>
            </a:endParaRPr>
          </a:p>
        </p:txBody>
      </p:sp>
      <p:pic>
        <p:nvPicPr>
          <p:cNvPr id="53254" name="Picture 6" descr="http://www.wherepeacelives.org/images/school_viole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7803" y="847170"/>
            <a:ext cx="3365368" cy="2237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6" name="Picture 8" descr="http://cdn.sheknows.com/articles/girl-fight-at-scho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254438"/>
            <a:ext cx="3770723" cy="2603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- TextBox"/>
          <p:cNvSpPr txBox="1"/>
          <p:nvPr/>
        </p:nvSpPr>
        <p:spPr>
          <a:xfrm>
            <a:off x="7390613" y="254524"/>
            <a:ext cx="1715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A US problem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Picture 2" descr="animated gun tir clipart pictur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3633" y="5436288"/>
            <a:ext cx="371475" cy="200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1687</Words>
  <Application>Microsoft Office PowerPoint</Application>
  <PresentationFormat>Προβολή στην οθόνη (4:3)</PresentationFormat>
  <Paragraphs>277</Paragraphs>
  <Slides>42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3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turbo_x</dc:creator>
  <cp:lastModifiedBy>turbo_x</cp:lastModifiedBy>
  <cp:revision>197</cp:revision>
  <dcterms:created xsi:type="dcterms:W3CDTF">2013-09-05T14:31:48Z</dcterms:created>
  <dcterms:modified xsi:type="dcterms:W3CDTF">2013-11-18T10:59:56Z</dcterms:modified>
</cp:coreProperties>
</file>