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92" r:id="rId4"/>
    <p:sldId id="303" r:id="rId5"/>
    <p:sldId id="304" r:id="rId6"/>
    <p:sldId id="305" r:id="rId7"/>
    <p:sldId id="260" r:id="rId8"/>
    <p:sldId id="263" r:id="rId9"/>
    <p:sldId id="293" r:id="rId10"/>
    <p:sldId id="309" r:id="rId11"/>
    <p:sldId id="297" r:id="rId12"/>
    <p:sldId id="298" r:id="rId13"/>
    <p:sldId id="306" r:id="rId14"/>
    <p:sldId id="299" r:id="rId15"/>
    <p:sldId id="300" r:id="rId16"/>
    <p:sldId id="301" r:id="rId17"/>
    <p:sldId id="302" r:id="rId18"/>
    <p:sldId id="310" r:id="rId19"/>
    <p:sldId id="277" r:id="rId20"/>
    <p:sldId id="275" r:id="rId21"/>
    <p:sldId id="308" r:id="rId22"/>
    <p:sldId id="274" r:id="rId23"/>
    <p:sldId id="307" r:id="rId24"/>
    <p:sldId id="259" r:id="rId25"/>
    <p:sldId id="276" r:id="rId2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5" d="100"/>
          <a:sy n="105" d="100"/>
        </p:scale>
        <p:origin x="-1698"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C3BC7CC-EAC0-487D-988B-73EC3E32221C}" type="datetimeFigureOut">
              <a:rPr lang="el-GR" smtClean="0"/>
              <a:pPr/>
              <a:t>18/11/2013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CC48227-CF1A-4418-B551-7A2B82C805CB}"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C3BC7CC-EAC0-487D-988B-73EC3E32221C}" type="datetimeFigureOut">
              <a:rPr lang="el-GR" smtClean="0"/>
              <a:pPr/>
              <a:t>18/11/2013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CC48227-CF1A-4418-B551-7A2B82C805CB}"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C3BC7CC-EAC0-487D-988B-73EC3E32221C}" type="datetimeFigureOut">
              <a:rPr lang="el-GR" smtClean="0"/>
              <a:pPr/>
              <a:t>18/11/2013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CC48227-CF1A-4418-B551-7A2B82C805CB}"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C3BC7CC-EAC0-487D-988B-73EC3E32221C}" type="datetimeFigureOut">
              <a:rPr lang="el-GR" smtClean="0"/>
              <a:pPr/>
              <a:t>18/11/2013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CC48227-CF1A-4418-B551-7A2B82C805CB}"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C3BC7CC-EAC0-487D-988B-73EC3E32221C}" type="datetimeFigureOut">
              <a:rPr lang="el-GR" smtClean="0"/>
              <a:pPr/>
              <a:t>18/11/2013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CC48227-CF1A-4418-B551-7A2B82C805CB}"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C3BC7CC-EAC0-487D-988B-73EC3E32221C}" type="datetimeFigureOut">
              <a:rPr lang="el-GR" smtClean="0"/>
              <a:pPr/>
              <a:t>18/11/2013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CC48227-CF1A-4418-B551-7A2B82C805CB}"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C3BC7CC-EAC0-487D-988B-73EC3E32221C}" type="datetimeFigureOut">
              <a:rPr lang="el-GR" smtClean="0"/>
              <a:pPr/>
              <a:t>18/11/2013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CC48227-CF1A-4418-B551-7A2B82C805CB}"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C3BC7CC-EAC0-487D-988B-73EC3E32221C}" type="datetimeFigureOut">
              <a:rPr lang="el-GR" smtClean="0"/>
              <a:pPr/>
              <a:t>18/11/2013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CC48227-CF1A-4418-B551-7A2B82C805CB}"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C3BC7CC-EAC0-487D-988B-73EC3E32221C}" type="datetimeFigureOut">
              <a:rPr lang="el-GR" smtClean="0"/>
              <a:pPr/>
              <a:t>18/11/2013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CC48227-CF1A-4418-B551-7A2B82C805CB}"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C3BC7CC-EAC0-487D-988B-73EC3E32221C}" type="datetimeFigureOut">
              <a:rPr lang="el-GR" smtClean="0"/>
              <a:pPr/>
              <a:t>18/11/2013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CC48227-CF1A-4418-B551-7A2B82C805CB}"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C3BC7CC-EAC0-487D-988B-73EC3E32221C}" type="datetimeFigureOut">
              <a:rPr lang="el-GR" smtClean="0"/>
              <a:pPr/>
              <a:t>18/11/2013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CC48227-CF1A-4418-B551-7A2B82C805CB}"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3BC7CC-EAC0-487D-988B-73EC3E32221C}" type="datetimeFigureOut">
              <a:rPr lang="el-GR" smtClean="0"/>
              <a:pPr/>
              <a:t>18/11/2013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48227-CF1A-4418-B551-7A2B82C805CB}"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hyperlink" Target="http://www.churchsecurityonline.com/?tag=soft-target" TargetMode="External"/><Relationship Id="rId3" Type="http://schemas.openxmlformats.org/officeDocument/2006/relationships/hyperlink" Target="http://www.carlchinn.com/Church_Security_Concepts.html" TargetMode="External"/><Relationship Id="rId7" Type="http://schemas.openxmlformats.org/officeDocument/2006/relationships/hyperlink" Target="http://www.cknj.com/content/armed-security-churches-should-churches-prepare-possible-terrorist-incidents" TargetMode="External"/><Relationship Id="rId2" Type="http://schemas.openxmlformats.org/officeDocument/2006/relationships/hyperlink" Target="http://www.wnd.com/2007/12/45077/" TargetMode="External"/><Relationship Id="rId1" Type="http://schemas.openxmlformats.org/officeDocument/2006/relationships/slideLayout" Target="../slideLayouts/slideLayout7.xml"/><Relationship Id="rId6" Type="http://schemas.openxmlformats.org/officeDocument/2006/relationships/hyperlink" Target="http://www.sbclife.net/Articles/2013/03/sla17.asp" TargetMode="External"/><Relationship Id="rId11" Type="http://schemas.openxmlformats.org/officeDocument/2006/relationships/hyperlink" Target="http://religions.pewforum.org/maps" TargetMode="External"/><Relationship Id="rId5" Type="http://schemas.openxmlformats.org/officeDocument/2006/relationships/hyperlink" Target="http://www.patheos.com/blogs/exploringourmatrix/2013/02/shootings-schools-vs-churches.html" TargetMode="External"/><Relationship Id="rId10" Type="http://schemas.openxmlformats.org/officeDocument/2006/relationships/hyperlink" Target="http://thebells.umhb.edu/2010/04/13/church-security-evaluated/" TargetMode="External"/><Relationship Id="rId4" Type="http://schemas.openxmlformats.org/officeDocument/2006/relationships/hyperlink" Target="http://www.cnn.com/2013/09/14/us/birmingham-church-bombing-anniversary-victims-siblings/?hpt=hp_t3" TargetMode="External"/><Relationship Id="rId9" Type="http://schemas.openxmlformats.org/officeDocument/2006/relationships/hyperlink" Target="http://jps.anl.gov/Volume4_iss2/Paper1-BMHarrell.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http://www.enhanceinsurance.com/images/church-insurance.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1" y="3059"/>
            <a:ext cx="9144000" cy="6854941"/>
          </a:xfrm>
          <a:prstGeom prst="rect">
            <a:avLst/>
          </a:prstGeom>
          <a:noFill/>
        </p:spPr>
      </p:pic>
      <p:pic>
        <p:nvPicPr>
          <p:cNvPr id="12290" name="Picture 2" descr="http://cmirisk.com/wp-content/uploads/2010/08/church3.jpg"/>
          <p:cNvPicPr>
            <a:picLocks noChangeAspect="1" noChangeArrowheads="1"/>
          </p:cNvPicPr>
          <p:nvPr/>
        </p:nvPicPr>
        <p:blipFill>
          <a:blip r:embed="rId3" cstate="print"/>
          <a:srcRect/>
          <a:stretch>
            <a:fillRect/>
          </a:stretch>
        </p:blipFill>
        <p:spPr bwMode="auto">
          <a:xfrm>
            <a:off x="645769" y="1724024"/>
            <a:ext cx="3419475" cy="3409951"/>
          </a:xfrm>
          <a:prstGeom prst="ellipse">
            <a:avLst/>
          </a:prstGeom>
          <a:ln>
            <a:noFill/>
          </a:ln>
          <a:effectLst>
            <a:softEdge rad="112500"/>
          </a:effectLst>
        </p:spPr>
      </p:pic>
      <p:sp>
        <p:nvSpPr>
          <p:cNvPr id="5" name="4 - Ορθογώνιο"/>
          <p:cNvSpPr/>
          <p:nvPr/>
        </p:nvSpPr>
        <p:spPr>
          <a:xfrm>
            <a:off x="4845879" y="2609114"/>
            <a:ext cx="4147289"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rPr>
              <a:t>CHURCH</a:t>
            </a:r>
          </a:p>
          <a:p>
            <a:pPr algn="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rPr>
              <a:t>SECURITY</a:t>
            </a:r>
            <a:endParaRPr lang="el-G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endParaRPr>
          </a:p>
        </p:txBody>
      </p:sp>
      <p:sp>
        <p:nvSpPr>
          <p:cNvPr id="8" name="7 - TextBox"/>
          <p:cNvSpPr txBox="1"/>
          <p:nvPr/>
        </p:nvSpPr>
        <p:spPr>
          <a:xfrm>
            <a:off x="6608191" y="6023734"/>
            <a:ext cx="2313967" cy="646331"/>
          </a:xfrm>
          <a:prstGeom prst="rect">
            <a:avLst/>
          </a:prstGeom>
          <a:noFill/>
        </p:spPr>
        <p:txBody>
          <a:bodyPr wrap="none" rtlCol="0">
            <a:spAutoFit/>
          </a:bodyPr>
          <a:lstStyle/>
          <a:p>
            <a:pPr algn="r"/>
            <a:r>
              <a:rPr lang="en-US" sz="1200" b="1" dirty="0" smtClean="0">
                <a:solidFill>
                  <a:srgbClr val="C00000"/>
                </a:solidFill>
                <a:latin typeface="Arial Narrow" pitchFamily="34" charset="0"/>
              </a:rPr>
              <a:t>Brig Gen (</a:t>
            </a:r>
            <a:r>
              <a:rPr lang="en-US" sz="1200" b="1" i="1" dirty="0" err="1" smtClean="0">
                <a:solidFill>
                  <a:srgbClr val="C00000"/>
                </a:solidFill>
                <a:latin typeface="Arial Narrow" pitchFamily="34" charset="0"/>
              </a:rPr>
              <a:t>ret’d</a:t>
            </a:r>
            <a:r>
              <a:rPr lang="en-US" sz="1200" b="1" dirty="0" smtClean="0">
                <a:solidFill>
                  <a:srgbClr val="C00000"/>
                </a:solidFill>
                <a:latin typeface="Arial Narrow" pitchFamily="34" charset="0"/>
              </a:rPr>
              <a:t>) John </a:t>
            </a:r>
            <a:r>
              <a:rPr lang="en-US" sz="1200" b="1" dirty="0" err="1" smtClean="0">
                <a:solidFill>
                  <a:srgbClr val="C00000"/>
                </a:solidFill>
                <a:latin typeface="Arial Narrow" pitchFamily="34" charset="0"/>
              </a:rPr>
              <a:t>Galatas</a:t>
            </a:r>
            <a:r>
              <a:rPr lang="en-US" sz="1200" b="1" dirty="0" smtClean="0">
                <a:solidFill>
                  <a:srgbClr val="C00000"/>
                </a:solidFill>
                <a:latin typeface="Arial Narrow" pitchFamily="34" charset="0"/>
              </a:rPr>
              <a:t>, MD</a:t>
            </a:r>
          </a:p>
          <a:p>
            <a:pPr algn="r"/>
            <a:r>
              <a:rPr lang="en-US" sz="1200" b="1" dirty="0" smtClean="0">
                <a:latin typeface="Arial Narrow" pitchFamily="34" charset="0"/>
              </a:rPr>
              <a:t>Senior Asymmetric Threats Analyst</a:t>
            </a:r>
          </a:p>
          <a:p>
            <a:pPr algn="r"/>
            <a:r>
              <a:rPr lang="en-US" sz="1200" b="1" dirty="0" smtClean="0">
                <a:latin typeface="Arial Narrow" pitchFamily="34" charset="0"/>
              </a:rPr>
              <a:t>Athens, Greece</a:t>
            </a:r>
            <a:endParaRPr lang="el-GR" sz="1200" b="1" dirty="0">
              <a:latin typeface="Arial Narrow"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thebells.umhb.edu/wp-content/uploads/2010/04/church-map.jpg"/>
          <p:cNvPicPr>
            <a:picLocks noChangeAspect="1" noChangeArrowheads="1"/>
          </p:cNvPicPr>
          <p:nvPr/>
        </p:nvPicPr>
        <p:blipFill>
          <a:blip r:embed="rId2" cstate="print"/>
          <a:srcRect/>
          <a:stretch>
            <a:fillRect/>
          </a:stretch>
        </p:blipFill>
        <p:spPr bwMode="auto">
          <a:xfrm>
            <a:off x="278123" y="2221406"/>
            <a:ext cx="8507658" cy="4320795"/>
          </a:xfrm>
          <a:prstGeom prst="rect">
            <a:avLst/>
          </a:prstGeom>
          <a:noFill/>
        </p:spPr>
      </p:pic>
      <p:sp>
        <p:nvSpPr>
          <p:cNvPr id="4" name="3 - Ορθογώνιο"/>
          <p:cNvSpPr/>
          <p:nvPr/>
        </p:nvSpPr>
        <p:spPr>
          <a:xfrm>
            <a:off x="164968" y="1159573"/>
            <a:ext cx="8724507" cy="954107"/>
          </a:xfrm>
          <a:prstGeom prst="rect">
            <a:avLst/>
          </a:prstGeom>
        </p:spPr>
        <p:txBody>
          <a:bodyPr wrap="square">
            <a:spAutoFit/>
          </a:bodyPr>
          <a:lstStyle/>
          <a:p>
            <a:r>
              <a:rPr lang="en-US" sz="1400" b="1" dirty="0" smtClean="0">
                <a:latin typeface="Arial Narrow" pitchFamily="34" charset="0"/>
              </a:rPr>
              <a:t>April 13, 2010 </a:t>
            </a:r>
          </a:p>
          <a:p>
            <a:r>
              <a:rPr lang="en-US" sz="1400" b="1" dirty="0" smtClean="0">
                <a:solidFill>
                  <a:srgbClr val="FF0000"/>
                </a:solidFill>
                <a:latin typeface="Arial Narrow" pitchFamily="34" charset="0"/>
              </a:rPr>
              <a:t>East Texas</a:t>
            </a:r>
          </a:p>
          <a:p>
            <a:r>
              <a:rPr lang="en-US" sz="1400" b="1" u="sng" dirty="0" smtClean="0">
                <a:latin typeface="Arial Narrow" pitchFamily="34" charset="0"/>
              </a:rPr>
              <a:t>No more church arsons have been reported </a:t>
            </a:r>
            <a:r>
              <a:rPr lang="en-US" sz="1400" dirty="0" smtClean="0">
                <a:latin typeface="Arial Narrow" pitchFamily="34" charset="0"/>
              </a:rPr>
              <a:t>since the arrest of Jason Robert Bourque and Daniel McAllister who are charged with the East Texas fires. String of attacks caused many religious leaders to rethink the security of their church facilities</a:t>
            </a:r>
            <a:endParaRPr lang="en-US" sz="1400" dirty="0">
              <a:latin typeface="Arial Narrow" pitchFamily="34" charset="0"/>
            </a:endParaRPr>
          </a:p>
        </p:txBody>
      </p:sp>
      <p:sp>
        <p:nvSpPr>
          <p:cNvPr id="5" name="4 - Ορθογώνιο"/>
          <p:cNvSpPr/>
          <p:nvPr/>
        </p:nvSpPr>
        <p:spPr>
          <a:xfrm>
            <a:off x="6028442" y="6611779"/>
            <a:ext cx="3115558" cy="246221"/>
          </a:xfrm>
          <a:prstGeom prst="rect">
            <a:avLst/>
          </a:prstGeom>
        </p:spPr>
        <p:txBody>
          <a:bodyPr wrap="square">
            <a:spAutoFit/>
          </a:bodyPr>
          <a:lstStyle/>
          <a:p>
            <a:pPr algn="r"/>
            <a:r>
              <a:rPr lang="en-US" sz="1000" dirty="0" smtClean="0">
                <a:latin typeface="Arial Narrow" pitchFamily="34" charset="0"/>
              </a:rPr>
              <a:t>http://thebells.umhb.edu/2010/04/13/church-security-evaluated/</a:t>
            </a:r>
            <a:endParaRPr lang="el-GR" sz="1000" dirty="0">
              <a:latin typeface="Arial Narrow" pitchFamily="34" charset="0"/>
            </a:endParaRPr>
          </a:p>
        </p:txBody>
      </p:sp>
      <p:sp>
        <p:nvSpPr>
          <p:cNvPr id="6" name="5 - TextBox"/>
          <p:cNvSpPr txBox="1"/>
          <p:nvPr/>
        </p:nvSpPr>
        <p:spPr>
          <a:xfrm>
            <a:off x="6551623" y="348794"/>
            <a:ext cx="2111475" cy="307777"/>
          </a:xfrm>
          <a:prstGeom prst="rect">
            <a:avLst/>
          </a:prstGeom>
          <a:noFill/>
        </p:spPr>
        <p:txBody>
          <a:bodyPr wrap="none" rtlCol="0">
            <a:spAutoFit/>
          </a:bodyPr>
          <a:lstStyle/>
          <a:p>
            <a:r>
              <a:rPr lang="en-US" sz="1400" dirty="0" smtClean="0">
                <a:solidFill>
                  <a:srgbClr val="C00000"/>
                </a:solidFill>
                <a:latin typeface="Arial Black" pitchFamily="34" charset="0"/>
              </a:rPr>
              <a:t>US Church violence</a:t>
            </a:r>
            <a:endParaRPr lang="el-GR" sz="1400" dirty="0">
              <a:solidFill>
                <a:srgbClr val="C00000"/>
              </a:solidFill>
              <a:latin typeface="Arial Black" pitchFamily="34" charset="0"/>
            </a:endParaRPr>
          </a:p>
        </p:txBody>
      </p:sp>
      <p:pic>
        <p:nvPicPr>
          <p:cNvPr id="64514" name="Picture 2" descr="Fire graphics"/>
          <p:cNvPicPr>
            <a:picLocks noChangeAspect="1" noChangeArrowheads="1" noCrop="1"/>
          </p:cNvPicPr>
          <p:nvPr/>
        </p:nvPicPr>
        <p:blipFill>
          <a:blip r:embed="rId3" cstate="print"/>
          <a:srcRect/>
          <a:stretch>
            <a:fillRect/>
          </a:stretch>
        </p:blipFill>
        <p:spPr bwMode="auto">
          <a:xfrm>
            <a:off x="2606543" y="2243580"/>
            <a:ext cx="276225" cy="465350"/>
          </a:xfrm>
          <a:prstGeom prst="rect">
            <a:avLst/>
          </a:prstGeom>
          <a:noFill/>
        </p:spPr>
      </p:pic>
      <p:pic>
        <p:nvPicPr>
          <p:cNvPr id="8" name="Picture 2" descr="Fire graphics"/>
          <p:cNvPicPr>
            <a:picLocks noChangeAspect="1" noChangeArrowheads="1" noCrop="1"/>
          </p:cNvPicPr>
          <p:nvPr/>
        </p:nvPicPr>
        <p:blipFill>
          <a:blip r:embed="rId3" cstate="print"/>
          <a:srcRect/>
          <a:stretch>
            <a:fillRect/>
          </a:stretch>
        </p:blipFill>
        <p:spPr bwMode="auto">
          <a:xfrm>
            <a:off x="2806077" y="3904269"/>
            <a:ext cx="276225" cy="465350"/>
          </a:xfrm>
          <a:prstGeom prst="rect">
            <a:avLst/>
          </a:prstGeom>
          <a:noFill/>
        </p:spPr>
      </p:pic>
      <p:pic>
        <p:nvPicPr>
          <p:cNvPr id="9" name="Picture 2" descr="Fire graphics"/>
          <p:cNvPicPr>
            <a:picLocks noChangeAspect="1" noChangeArrowheads="1" noCrop="1"/>
          </p:cNvPicPr>
          <p:nvPr/>
        </p:nvPicPr>
        <p:blipFill>
          <a:blip r:embed="rId3" cstate="print"/>
          <a:srcRect/>
          <a:stretch>
            <a:fillRect/>
          </a:stretch>
        </p:blipFill>
        <p:spPr bwMode="auto">
          <a:xfrm>
            <a:off x="2014226" y="4648986"/>
            <a:ext cx="276225" cy="465350"/>
          </a:xfrm>
          <a:prstGeom prst="rect">
            <a:avLst/>
          </a:prstGeom>
          <a:noFill/>
        </p:spPr>
      </p:pic>
      <p:pic>
        <p:nvPicPr>
          <p:cNvPr id="10" name="Picture 2" descr="Fire graphics"/>
          <p:cNvPicPr>
            <a:picLocks noChangeAspect="1" noChangeArrowheads="1" noCrop="1"/>
          </p:cNvPicPr>
          <p:nvPr/>
        </p:nvPicPr>
        <p:blipFill>
          <a:blip r:embed="rId3" cstate="print"/>
          <a:srcRect/>
          <a:stretch>
            <a:fillRect/>
          </a:stretch>
        </p:blipFill>
        <p:spPr bwMode="auto">
          <a:xfrm>
            <a:off x="3107735" y="5629373"/>
            <a:ext cx="276225" cy="465350"/>
          </a:xfrm>
          <a:prstGeom prst="rect">
            <a:avLst/>
          </a:prstGeom>
          <a:noFill/>
        </p:spPr>
      </p:pic>
      <p:pic>
        <p:nvPicPr>
          <p:cNvPr id="11" name="Picture 2" descr="Fire graphics"/>
          <p:cNvPicPr>
            <a:picLocks noChangeAspect="1" noChangeArrowheads="1" noCrop="1"/>
          </p:cNvPicPr>
          <p:nvPr/>
        </p:nvPicPr>
        <p:blipFill>
          <a:blip r:embed="rId3" cstate="print"/>
          <a:srcRect/>
          <a:stretch>
            <a:fillRect/>
          </a:stretch>
        </p:blipFill>
        <p:spPr bwMode="auto">
          <a:xfrm>
            <a:off x="3993854" y="2944796"/>
            <a:ext cx="276225" cy="465350"/>
          </a:xfrm>
          <a:prstGeom prst="rect">
            <a:avLst/>
          </a:prstGeom>
          <a:noFill/>
        </p:spPr>
      </p:pic>
      <p:pic>
        <p:nvPicPr>
          <p:cNvPr id="12" name="Picture 2" descr="Fire graphics"/>
          <p:cNvPicPr>
            <a:picLocks noChangeAspect="1" noChangeArrowheads="1" noCrop="1"/>
          </p:cNvPicPr>
          <p:nvPr/>
        </p:nvPicPr>
        <p:blipFill>
          <a:blip r:embed="rId3" cstate="print"/>
          <a:srcRect/>
          <a:stretch>
            <a:fillRect/>
          </a:stretch>
        </p:blipFill>
        <p:spPr bwMode="auto">
          <a:xfrm>
            <a:off x="4106976" y="3960830"/>
            <a:ext cx="276225" cy="465350"/>
          </a:xfrm>
          <a:prstGeom prst="rect">
            <a:avLst/>
          </a:prstGeom>
          <a:noFill/>
        </p:spPr>
      </p:pic>
      <p:pic>
        <p:nvPicPr>
          <p:cNvPr id="13" name="Picture 2" descr="Fire graphics"/>
          <p:cNvPicPr>
            <a:picLocks noChangeAspect="1" noChangeArrowheads="1" noCrop="1"/>
          </p:cNvPicPr>
          <p:nvPr/>
        </p:nvPicPr>
        <p:blipFill>
          <a:blip r:embed="rId3" cstate="print"/>
          <a:srcRect/>
          <a:stretch>
            <a:fillRect/>
          </a:stretch>
        </p:blipFill>
        <p:spPr bwMode="auto">
          <a:xfrm>
            <a:off x="6718201" y="2963650"/>
            <a:ext cx="276225" cy="465350"/>
          </a:xfrm>
          <a:prstGeom prst="rect">
            <a:avLst/>
          </a:prstGeom>
          <a:noFill/>
        </p:spPr>
      </p:pic>
      <p:pic>
        <p:nvPicPr>
          <p:cNvPr id="14" name="Picture 2" descr="Fire graphics"/>
          <p:cNvPicPr>
            <a:picLocks noChangeAspect="1" noChangeArrowheads="1" noCrop="1"/>
          </p:cNvPicPr>
          <p:nvPr/>
        </p:nvPicPr>
        <p:blipFill>
          <a:blip r:embed="rId3" cstate="print"/>
          <a:srcRect/>
          <a:stretch>
            <a:fillRect/>
          </a:stretch>
        </p:blipFill>
        <p:spPr bwMode="auto">
          <a:xfrm>
            <a:off x="7679734" y="4026817"/>
            <a:ext cx="276225" cy="465350"/>
          </a:xfrm>
          <a:prstGeom prst="rect">
            <a:avLst/>
          </a:prstGeom>
          <a:noFill/>
        </p:spPr>
      </p:pic>
      <p:pic>
        <p:nvPicPr>
          <p:cNvPr id="15" name="Picture 2" descr="Fire graphics"/>
          <p:cNvPicPr>
            <a:picLocks noChangeAspect="1" noChangeArrowheads="1" noCrop="1"/>
          </p:cNvPicPr>
          <p:nvPr/>
        </p:nvPicPr>
        <p:blipFill>
          <a:blip r:embed="rId3" cstate="print"/>
          <a:srcRect/>
          <a:stretch>
            <a:fillRect/>
          </a:stretch>
        </p:blipFill>
        <p:spPr bwMode="auto">
          <a:xfrm>
            <a:off x="5087365" y="5280583"/>
            <a:ext cx="276225" cy="465350"/>
          </a:xfrm>
          <a:prstGeom prst="rect">
            <a:avLst/>
          </a:prstGeom>
          <a:noFill/>
        </p:spPr>
      </p:pic>
      <p:pic>
        <p:nvPicPr>
          <p:cNvPr id="16" name="Picture 2" descr="Fire graphics"/>
          <p:cNvPicPr>
            <a:picLocks noChangeAspect="1" noChangeArrowheads="1" noCrop="1"/>
          </p:cNvPicPr>
          <p:nvPr/>
        </p:nvPicPr>
        <p:blipFill>
          <a:blip r:embed="rId3" cstate="print"/>
          <a:srcRect/>
          <a:stretch>
            <a:fillRect/>
          </a:stretch>
        </p:blipFill>
        <p:spPr bwMode="auto">
          <a:xfrm>
            <a:off x="7472345" y="4780961"/>
            <a:ext cx="276225" cy="4653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l="943" t="31952" r="63609" b="40523"/>
          <a:stretch>
            <a:fillRect/>
          </a:stretch>
        </p:blipFill>
        <p:spPr bwMode="auto">
          <a:xfrm>
            <a:off x="366426" y="1915898"/>
            <a:ext cx="8411148" cy="4081906"/>
          </a:xfrm>
          <a:prstGeom prst="rect">
            <a:avLst/>
          </a:prstGeom>
          <a:noFill/>
          <a:ln w="9525">
            <a:noFill/>
            <a:miter lim="800000"/>
            <a:headEnd/>
            <a:tailEnd/>
          </a:ln>
        </p:spPr>
      </p:pic>
      <p:sp>
        <p:nvSpPr>
          <p:cNvPr id="3" name="2 - TextBox"/>
          <p:cNvSpPr txBox="1"/>
          <p:nvPr/>
        </p:nvSpPr>
        <p:spPr>
          <a:xfrm>
            <a:off x="6598757" y="348794"/>
            <a:ext cx="2111475" cy="307777"/>
          </a:xfrm>
          <a:prstGeom prst="rect">
            <a:avLst/>
          </a:prstGeom>
          <a:noFill/>
        </p:spPr>
        <p:txBody>
          <a:bodyPr wrap="none" rtlCol="0">
            <a:spAutoFit/>
          </a:bodyPr>
          <a:lstStyle/>
          <a:p>
            <a:r>
              <a:rPr lang="en-US" sz="1400" dirty="0" smtClean="0">
                <a:solidFill>
                  <a:srgbClr val="C00000"/>
                </a:solidFill>
                <a:latin typeface="Arial Black" pitchFamily="34" charset="0"/>
              </a:rPr>
              <a:t>US Church violence</a:t>
            </a:r>
            <a:endParaRPr lang="el-GR" sz="1400" dirty="0">
              <a:solidFill>
                <a:srgbClr val="C00000"/>
              </a:solidFill>
              <a:latin typeface="Arial Black" pitchFamily="34" charset="0"/>
            </a:endParaRPr>
          </a:p>
        </p:txBody>
      </p:sp>
      <p:sp>
        <p:nvSpPr>
          <p:cNvPr id="4" name="3 - Ορθογώνιο"/>
          <p:cNvSpPr/>
          <p:nvPr/>
        </p:nvSpPr>
        <p:spPr>
          <a:xfrm>
            <a:off x="6292392" y="6611779"/>
            <a:ext cx="2851608" cy="246221"/>
          </a:xfrm>
          <a:prstGeom prst="rect">
            <a:avLst/>
          </a:prstGeom>
        </p:spPr>
        <p:txBody>
          <a:bodyPr wrap="square">
            <a:spAutoFit/>
          </a:bodyPr>
          <a:lstStyle/>
          <a:p>
            <a:pPr algn="r"/>
            <a:r>
              <a:rPr lang="en-US" sz="1000" dirty="0" smtClean="0">
                <a:latin typeface="Arial Narrow" pitchFamily="34" charset="0"/>
              </a:rPr>
              <a:t>http://www.carlchinn.com/Church_Security_Concepts.html</a:t>
            </a:r>
            <a:endParaRPr lang="el-GR" sz="1000" dirty="0">
              <a:latin typeface="Arial Narrow"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6598757" y="348794"/>
            <a:ext cx="2111475" cy="307777"/>
          </a:xfrm>
          <a:prstGeom prst="rect">
            <a:avLst/>
          </a:prstGeom>
          <a:noFill/>
        </p:spPr>
        <p:txBody>
          <a:bodyPr wrap="none" rtlCol="0">
            <a:spAutoFit/>
          </a:bodyPr>
          <a:lstStyle/>
          <a:p>
            <a:r>
              <a:rPr lang="en-US" sz="1400" dirty="0" smtClean="0">
                <a:solidFill>
                  <a:srgbClr val="C00000"/>
                </a:solidFill>
                <a:latin typeface="Arial Black" pitchFamily="34" charset="0"/>
              </a:rPr>
              <a:t>US Church violence</a:t>
            </a:r>
            <a:endParaRPr lang="el-GR" sz="1400" dirty="0">
              <a:solidFill>
                <a:srgbClr val="C00000"/>
              </a:solidFill>
              <a:latin typeface="Arial Black" pitchFamily="34" charset="0"/>
            </a:endParaRPr>
          </a:p>
        </p:txBody>
      </p:sp>
      <p:grpSp>
        <p:nvGrpSpPr>
          <p:cNvPr id="7" name="6 - Ομάδα"/>
          <p:cNvGrpSpPr/>
          <p:nvPr/>
        </p:nvGrpSpPr>
        <p:grpSpPr>
          <a:xfrm>
            <a:off x="407039" y="1104298"/>
            <a:ext cx="8329922" cy="5455123"/>
            <a:chOff x="407039" y="1189141"/>
            <a:chExt cx="8329922" cy="5455123"/>
          </a:xfrm>
        </p:grpSpPr>
        <p:pic>
          <p:nvPicPr>
            <p:cNvPr id="20482" name="Picture 2"/>
            <p:cNvPicPr>
              <a:picLocks noChangeAspect="1" noChangeArrowheads="1"/>
            </p:cNvPicPr>
            <p:nvPr/>
          </p:nvPicPr>
          <p:blipFill>
            <a:blip r:embed="rId2" cstate="print"/>
            <a:srcRect l="1023" t="17323" r="63789" b="35435"/>
            <a:stretch>
              <a:fillRect/>
            </a:stretch>
          </p:blipFill>
          <p:spPr bwMode="auto">
            <a:xfrm>
              <a:off x="407039" y="1189141"/>
              <a:ext cx="8329922" cy="5455123"/>
            </a:xfrm>
            <a:prstGeom prst="rect">
              <a:avLst/>
            </a:prstGeom>
            <a:noFill/>
            <a:ln w="9525">
              <a:noFill/>
              <a:miter lim="800000"/>
              <a:headEnd/>
              <a:tailEnd/>
            </a:ln>
          </p:spPr>
        </p:pic>
        <p:sp>
          <p:nvSpPr>
            <p:cNvPr id="5" name="4 - Ορθογώνιο"/>
            <p:cNvSpPr/>
            <p:nvPr/>
          </p:nvSpPr>
          <p:spPr>
            <a:xfrm>
              <a:off x="518474" y="1244338"/>
              <a:ext cx="8125905" cy="53072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Ορθογώνιο"/>
            <p:cNvSpPr/>
            <p:nvPr/>
          </p:nvSpPr>
          <p:spPr>
            <a:xfrm>
              <a:off x="6061435" y="1809947"/>
              <a:ext cx="1300899" cy="474168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8" name="7 - Ορθογώνιο"/>
          <p:cNvSpPr/>
          <p:nvPr/>
        </p:nvSpPr>
        <p:spPr>
          <a:xfrm>
            <a:off x="6292392" y="6611779"/>
            <a:ext cx="2851608" cy="246221"/>
          </a:xfrm>
          <a:prstGeom prst="rect">
            <a:avLst/>
          </a:prstGeom>
        </p:spPr>
        <p:txBody>
          <a:bodyPr wrap="square">
            <a:spAutoFit/>
          </a:bodyPr>
          <a:lstStyle/>
          <a:p>
            <a:pPr algn="r"/>
            <a:r>
              <a:rPr lang="en-US" sz="1000" dirty="0" smtClean="0">
                <a:latin typeface="Arial Narrow" pitchFamily="34" charset="0"/>
              </a:rPr>
              <a:t>http://www.carlchinn.com/Church_Security_Concepts.html</a:t>
            </a:r>
            <a:endParaRPr lang="el-GR" sz="1000" dirty="0">
              <a:latin typeface="Arial Narrow"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6598757" y="348794"/>
            <a:ext cx="2111475" cy="307777"/>
          </a:xfrm>
          <a:prstGeom prst="rect">
            <a:avLst/>
          </a:prstGeom>
          <a:noFill/>
        </p:spPr>
        <p:txBody>
          <a:bodyPr wrap="none" rtlCol="0">
            <a:spAutoFit/>
          </a:bodyPr>
          <a:lstStyle/>
          <a:p>
            <a:r>
              <a:rPr lang="en-US" sz="1400" dirty="0" smtClean="0">
                <a:solidFill>
                  <a:srgbClr val="C00000"/>
                </a:solidFill>
                <a:latin typeface="Arial Black" pitchFamily="34" charset="0"/>
              </a:rPr>
              <a:t>US Church violence</a:t>
            </a:r>
            <a:endParaRPr lang="el-GR" sz="1400" dirty="0">
              <a:solidFill>
                <a:srgbClr val="C00000"/>
              </a:solidFill>
              <a:latin typeface="Arial Black" pitchFamily="34" charset="0"/>
            </a:endParaRPr>
          </a:p>
        </p:txBody>
      </p:sp>
      <p:pic>
        <p:nvPicPr>
          <p:cNvPr id="3" name="Picture 2"/>
          <p:cNvPicPr>
            <a:picLocks noChangeAspect="1" noChangeArrowheads="1"/>
          </p:cNvPicPr>
          <p:nvPr/>
        </p:nvPicPr>
        <p:blipFill>
          <a:blip r:embed="rId2" cstate="print"/>
          <a:srcRect l="1023" t="65680" r="63789" b="12614"/>
          <a:stretch>
            <a:fillRect/>
          </a:stretch>
        </p:blipFill>
        <p:spPr bwMode="auto">
          <a:xfrm>
            <a:off x="551702" y="1258172"/>
            <a:ext cx="8007839" cy="2738360"/>
          </a:xfrm>
          <a:prstGeom prst="rect">
            <a:avLst/>
          </a:prstGeom>
          <a:noFill/>
          <a:ln w="9525">
            <a:noFill/>
            <a:miter lim="800000"/>
            <a:headEnd/>
            <a:tailEnd/>
          </a:ln>
        </p:spPr>
      </p:pic>
      <p:sp>
        <p:nvSpPr>
          <p:cNvPr id="4" name="3 - Ορθογώνιο"/>
          <p:cNvSpPr/>
          <p:nvPr/>
        </p:nvSpPr>
        <p:spPr>
          <a:xfrm>
            <a:off x="6292392" y="6611779"/>
            <a:ext cx="2851608" cy="246221"/>
          </a:xfrm>
          <a:prstGeom prst="rect">
            <a:avLst/>
          </a:prstGeom>
        </p:spPr>
        <p:txBody>
          <a:bodyPr wrap="square">
            <a:spAutoFit/>
          </a:bodyPr>
          <a:lstStyle/>
          <a:p>
            <a:pPr algn="r"/>
            <a:r>
              <a:rPr lang="en-US" sz="1000" dirty="0" smtClean="0">
                <a:latin typeface="Arial Narrow" pitchFamily="34" charset="0"/>
              </a:rPr>
              <a:t>http://www.carlchinn.com/Church_Security_Concepts.html</a:t>
            </a:r>
            <a:endParaRPr lang="el-GR" sz="1000" dirty="0">
              <a:latin typeface="Arial Narrow" pitchFamily="34" charset="0"/>
            </a:endParaRPr>
          </a:p>
        </p:txBody>
      </p:sp>
      <p:pic>
        <p:nvPicPr>
          <p:cNvPr id="5" name="Picture 2"/>
          <p:cNvPicPr>
            <a:picLocks noChangeAspect="1" noChangeArrowheads="1"/>
          </p:cNvPicPr>
          <p:nvPr/>
        </p:nvPicPr>
        <p:blipFill>
          <a:blip r:embed="rId3" cstate="print"/>
          <a:srcRect l="884" t="51071" r="63729" b="29983"/>
          <a:stretch>
            <a:fillRect/>
          </a:stretch>
        </p:blipFill>
        <p:spPr bwMode="auto">
          <a:xfrm>
            <a:off x="575036" y="4176074"/>
            <a:ext cx="7993932" cy="22907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6598757" y="348794"/>
            <a:ext cx="2111475" cy="307777"/>
          </a:xfrm>
          <a:prstGeom prst="rect">
            <a:avLst/>
          </a:prstGeom>
          <a:noFill/>
        </p:spPr>
        <p:txBody>
          <a:bodyPr wrap="none" rtlCol="0">
            <a:spAutoFit/>
          </a:bodyPr>
          <a:lstStyle/>
          <a:p>
            <a:r>
              <a:rPr lang="en-US" sz="1400" dirty="0" smtClean="0">
                <a:solidFill>
                  <a:srgbClr val="C00000"/>
                </a:solidFill>
                <a:latin typeface="Arial Black" pitchFamily="34" charset="0"/>
              </a:rPr>
              <a:t>US Church violence</a:t>
            </a:r>
            <a:endParaRPr lang="el-GR" sz="1400" dirty="0">
              <a:solidFill>
                <a:srgbClr val="C00000"/>
              </a:solidFill>
              <a:latin typeface="Arial Black" pitchFamily="34" charset="0"/>
            </a:endParaRPr>
          </a:p>
        </p:txBody>
      </p:sp>
      <p:sp>
        <p:nvSpPr>
          <p:cNvPr id="6" name="5 - Ορθογώνιο"/>
          <p:cNvSpPr/>
          <p:nvPr/>
        </p:nvSpPr>
        <p:spPr>
          <a:xfrm>
            <a:off x="6292392" y="6611779"/>
            <a:ext cx="2851608" cy="246221"/>
          </a:xfrm>
          <a:prstGeom prst="rect">
            <a:avLst/>
          </a:prstGeom>
        </p:spPr>
        <p:txBody>
          <a:bodyPr wrap="square">
            <a:spAutoFit/>
          </a:bodyPr>
          <a:lstStyle/>
          <a:p>
            <a:pPr algn="r"/>
            <a:r>
              <a:rPr lang="en-US" sz="1000" dirty="0" smtClean="0">
                <a:latin typeface="Arial Narrow" pitchFamily="34" charset="0"/>
              </a:rPr>
              <a:t>http://www.carlchinn.com/Church_Security_Concepts.html</a:t>
            </a:r>
            <a:endParaRPr lang="el-GR" sz="1000" dirty="0">
              <a:latin typeface="Arial Narrow" pitchFamily="34" charset="0"/>
            </a:endParaRPr>
          </a:p>
        </p:txBody>
      </p:sp>
      <p:grpSp>
        <p:nvGrpSpPr>
          <p:cNvPr id="11" name="10 - Ομάδα"/>
          <p:cNvGrpSpPr/>
          <p:nvPr/>
        </p:nvGrpSpPr>
        <p:grpSpPr>
          <a:xfrm>
            <a:off x="433638" y="1197204"/>
            <a:ext cx="8276734" cy="2856322"/>
            <a:chOff x="433638" y="1197204"/>
            <a:chExt cx="8276734" cy="2856322"/>
          </a:xfrm>
        </p:grpSpPr>
        <p:pic>
          <p:nvPicPr>
            <p:cNvPr id="21506" name="Picture 2"/>
            <p:cNvPicPr>
              <a:picLocks noChangeAspect="1" noChangeArrowheads="1"/>
            </p:cNvPicPr>
            <p:nvPr/>
          </p:nvPicPr>
          <p:blipFill>
            <a:blip r:embed="rId2" cstate="print"/>
            <a:srcRect l="884" t="23281" r="63729" b="49950"/>
            <a:stretch>
              <a:fillRect/>
            </a:stretch>
          </p:blipFill>
          <p:spPr bwMode="auto">
            <a:xfrm>
              <a:off x="433638" y="1197204"/>
              <a:ext cx="8276734" cy="2856322"/>
            </a:xfrm>
            <a:prstGeom prst="rect">
              <a:avLst/>
            </a:prstGeom>
            <a:noFill/>
            <a:ln w="9525">
              <a:noFill/>
              <a:miter lim="800000"/>
              <a:headEnd/>
              <a:tailEnd/>
            </a:ln>
          </p:spPr>
        </p:pic>
        <p:sp>
          <p:nvSpPr>
            <p:cNvPr id="9" name="8 - Ορθογώνιο"/>
            <p:cNvSpPr/>
            <p:nvPr/>
          </p:nvSpPr>
          <p:spPr>
            <a:xfrm>
              <a:off x="584462" y="1272619"/>
              <a:ext cx="8012783" cy="27149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2" name="11 - Ομάδα"/>
          <p:cNvGrpSpPr/>
          <p:nvPr/>
        </p:nvGrpSpPr>
        <p:grpSpPr>
          <a:xfrm>
            <a:off x="446207" y="4232635"/>
            <a:ext cx="8254738" cy="2177592"/>
            <a:chOff x="446207" y="4232635"/>
            <a:chExt cx="8254738" cy="2177592"/>
          </a:xfrm>
        </p:grpSpPr>
        <p:pic>
          <p:nvPicPr>
            <p:cNvPr id="4" name="Picture 2"/>
            <p:cNvPicPr>
              <a:picLocks noChangeAspect="1" noChangeArrowheads="1"/>
            </p:cNvPicPr>
            <p:nvPr/>
          </p:nvPicPr>
          <p:blipFill>
            <a:blip r:embed="rId2" cstate="print"/>
            <a:srcRect l="884" t="71415" r="63729" b="10362"/>
            <a:stretch>
              <a:fillRect/>
            </a:stretch>
          </p:blipFill>
          <p:spPr bwMode="auto">
            <a:xfrm>
              <a:off x="446207" y="4232635"/>
              <a:ext cx="8254738" cy="2177592"/>
            </a:xfrm>
            <a:prstGeom prst="rect">
              <a:avLst/>
            </a:prstGeom>
            <a:noFill/>
            <a:ln w="9525">
              <a:noFill/>
              <a:miter lim="800000"/>
              <a:headEnd/>
              <a:tailEnd/>
            </a:ln>
          </p:spPr>
        </p:pic>
        <p:sp>
          <p:nvSpPr>
            <p:cNvPr id="10" name="9 - Ορθογώνιο"/>
            <p:cNvSpPr/>
            <p:nvPr/>
          </p:nvSpPr>
          <p:spPr>
            <a:xfrm>
              <a:off x="565608" y="4308049"/>
              <a:ext cx="8012783" cy="20079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6598757" y="348794"/>
            <a:ext cx="2111475" cy="307777"/>
          </a:xfrm>
          <a:prstGeom prst="rect">
            <a:avLst/>
          </a:prstGeom>
          <a:noFill/>
        </p:spPr>
        <p:txBody>
          <a:bodyPr wrap="none" rtlCol="0">
            <a:spAutoFit/>
          </a:bodyPr>
          <a:lstStyle/>
          <a:p>
            <a:r>
              <a:rPr lang="en-US" sz="1400" dirty="0" smtClean="0">
                <a:solidFill>
                  <a:srgbClr val="C00000"/>
                </a:solidFill>
                <a:latin typeface="Arial Black" pitchFamily="34" charset="0"/>
              </a:rPr>
              <a:t>US Church violence</a:t>
            </a:r>
            <a:endParaRPr lang="el-GR" sz="1400" dirty="0">
              <a:solidFill>
                <a:srgbClr val="C00000"/>
              </a:solidFill>
              <a:latin typeface="Arial Black" pitchFamily="34" charset="0"/>
            </a:endParaRPr>
          </a:p>
        </p:txBody>
      </p:sp>
      <p:sp>
        <p:nvSpPr>
          <p:cNvPr id="4" name="3 - Ορθογώνιο"/>
          <p:cNvSpPr/>
          <p:nvPr/>
        </p:nvSpPr>
        <p:spPr>
          <a:xfrm>
            <a:off x="6292392" y="6611779"/>
            <a:ext cx="2851608" cy="246221"/>
          </a:xfrm>
          <a:prstGeom prst="rect">
            <a:avLst/>
          </a:prstGeom>
        </p:spPr>
        <p:txBody>
          <a:bodyPr wrap="square">
            <a:spAutoFit/>
          </a:bodyPr>
          <a:lstStyle/>
          <a:p>
            <a:pPr algn="r"/>
            <a:r>
              <a:rPr lang="en-US" sz="1000" dirty="0" smtClean="0">
                <a:latin typeface="Arial Narrow" pitchFamily="34" charset="0"/>
              </a:rPr>
              <a:t>http://www.carlchinn.com/Church_Security_Concepts.html</a:t>
            </a:r>
            <a:endParaRPr lang="el-GR" sz="1000" dirty="0">
              <a:latin typeface="Arial Narrow" pitchFamily="34" charset="0"/>
            </a:endParaRPr>
          </a:p>
        </p:txBody>
      </p:sp>
      <p:grpSp>
        <p:nvGrpSpPr>
          <p:cNvPr id="6" name="5 - Ομάδα"/>
          <p:cNvGrpSpPr/>
          <p:nvPr/>
        </p:nvGrpSpPr>
        <p:grpSpPr>
          <a:xfrm>
            <a:off x="274249" y="1329178"/>
            <a:ext cx="8564027" cy="4553147"/>
            <a:chOff x="302530" y="1329178"/>
            <a:chExt cx="8564027" cy="4553147"/>
          </a:xfrm>
        </p:grpSpPr>
        <p:pic>
          <p:nvPicPr>
            <p:cNvPr id="22530" name="Picture 2"/>
            <p:cNvPicPr>
              <a:picLocks noChangeAspect="1" noChangeArrowheads="1"/>
            </p:cNvPicPr>
            <p:nvPr/>
          </p:nvPicPr>
          <p:blipFill>
            <a:blip r:embed="rId2" cstate="print"/>
            <a:srcRect l="1060" t="25921" r="63669" b="49667"/>
            <a:stretch>
              <a:fillRect/>
            </a:stretch>
          </p:blipFill>
          <p:spPr bwMode="auto">
            <a:xfrm>
              <a:off x="302530" y="1329178"/>
              <a:ext cx="8564027" cy="4553147"/>
            </a:xfrm>
            <a:prstGeom prst="rect">
              <a:avLst/>
            </a:prstGeom>
            <a:noFill/>
            <a:ln w="9525">
              <a:noFill/>
              <a:miter lim="800000"/>
              <a:headEnd/>
              <a:tailEnd/>
            </a:ln>
          </p:spPr>
        </p:pic>
        <p:sp>
          <p:nvSpPr>
            <p:cNvPr id="5" name="4 - Ορθογώνιο"/>
            <p:cNvSpPr/>
            <p:nvPr/>
          </p:nvSpPr>
          <p:spPr>
            <a:xfrm>
              <a:off x="405349" y="1423451"/>
              <a:ext cx="8333298" cy="4326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6598757" y="348794"/>
            <a:ext cx="2111475" cy="307777"/>
          </a:xfrm>
          <a:prstGeom prst="rect">
            <a:avLst/>
          </a:prstGeom>
          <a:noFill/>
        </p:spPr>
        <p:txBody>
          <a:bodyPr wrap="none" rtlCol="0">
            <a:spAutoFit/>
          </a:bodyPr>
          <a:lstStyle/>
          <a:p>
            <a:r>
              <a:rPr lang="en-US" sz="1400" dirty="0" smtClean="0">
                <a:solidFill>
                  <a:srgbClr val="C00000"/>
                </a:solidFill>
                <a:latin typeface="Arial Black" pitchFamily="34" charset="0"/>
              </a:rPr>
              <a:t>US Church violence</a:t>
            </a:r>
            <a:endParaRPr lang="el-GR" sz="1400" dirty="0">
              <a:solidFill>
                <a:srgbClr val="C00000"/>
              </a:solidFill>
              <a:latin typeface="Arial Black" pitchFamily="34" charset="0"/>
            </a:endParaRPr>
          </a:p>
        </p:txBody>
      </p:sp>
      <p:sp>
        <p:nvSpPr>
          <p:cNvPr id="4" name="3 - Ορθογώνιο"/>
          <p:cNvSpPr/>
          <p:nvPr/>
        </p:nvSpPr>
        <p:spPr>
          <a:xfrm>
            <a:off x="6292392" y="6611779"/>
            <a:ext cx="2851608" cy="246221"/>
          </a:xfrm>
          <a:prstGeom prst="rect">
            <a:avLst/>
          </a:prstGeom>
        </p:spPr>
        <p:txBody>
          <a:bodyPr wrap="square">
            <a:spAutoFit/>
          </a:bodyPr>
          <a:lstStyle/>
          <a:p>
            <a:pPr algn="r"/>
            <a:r>
              <a:rPr lang="en-US" sz="1000" dirty="0" smtClean="0">
                <a:latin typeface="Arial Narrow" pitchFamily="34" charset="0"/>
              </a:rPr>
              <a:t>http://www.carlchinn.com/Church_Security_Concepts.html</a:t>
            </a:r>
            <a:endParaRPr lang="el-GR" sz="1000" dirty="0">
              <a:latin typeface="Arial Narrow" pitchFamily="34" charset="0"/>
            </a:endParaRPr>
          </a:p>
        </p:txBody>
      </p:sp>
      <p:grpSp>
        <p:nvGrpSpPr>
          <p:cNvPr id="6" name="5 - Ομάδα"/>
          <p:cNvGrpSpPr/>
          <p:nvPr/>
        </p:nvGrpSpPr>
        <p:grpSpPr>
          <a:xfrm>
            <a:off x="518480" y="1065229"/>
            <a:ext cx="8097625" cy="5367386"/>
            <a:chOff x="518480" y="1065229"/>
            <a:chExt cx="8097625" cy="5367386"/>
          </a:xfrm>
        </p:grpSpPr>
        <p:pic>
          <p:nvPicPr>
            <p:cNvPr id="23554" name="Picture 2"/>
            <p:cNvPicPr>
              <a:picLocks noChangeAspect="1" noChangeArrowheads="1"/>
            </p:cNvPicPr>
            <p:nvPr/>
          </p:nvPicPr>
          <p:blipFill>
            <a:blip r:embed="rId2" cstate="print"/>
            <a:srcRect l="1001" t="19134" r="63609" b="4330"/>
            <a:stretch>
              <a:fillRect/>
            </a:stretch>
          </p:blipFill>
          <p:spPr bwMode="auto">
            <a:xfrm>
              <a:off x="518480" y="1065229"/>
              <a:ext cx="8097625" cy="5367386"/>
            </a:xfrm>
            <a:prstGeom prst="rect">
              <a:avLst/>
            </a:prstGeom>
            <a:noFill/>
            <a:ln w="9525">
              <a:noFill/>
              <a:miter lim="800000"/>
              <a:headEnd/>
              <a:tailEnd/>
            </a:ln>
          </p:spPr>
        </p:pic>
        <p:sp>
          <p:nvSpPr>
            <p:cNvPr id="5" name="4 - Ορθογώνιο"/>
            <p:cNvSpPr/>
            <p:nvPr/>
          </p:nvSpPr>
          <p:spPr>
            <a:xfrm>
              <a:off x="622171" y="1102936"/>
              <a:ext cx="7852526" cy="50999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6292392" y="6611779"/>
            <a:ext cx="2851608" cy="246221"/>
          </a:xfrm>
          <a:prstGeom prst="rect">
            <a:avLst/>
          </a:prstGeom>
        </p:spPr>
        <p:txBody>
          <a:bodyPr wrap="square">
            <a:spAutoFit/>
          </a:bodyPr>
          <a:lstStyle/>
          <a:p>
            <a:pPr algn="r"/>
            <a:r>
              <a:rPr lang="en-US" sz="1000" dirty="0" smtClean="0">
                <a:latin typeface="Arial Narrow" pitchFamily="34" charset="0"/>
              </a:rPr>
              <a:t>http://www.carlchinn.com/Church_Security_Concepts.html</a:t>
            </a:r>
            <a:endParaRPr lang="el-GR" sz="1000" dirty="0">
              <a:latin typeface="Arial Narrow" pitchFamily="34" charset="0"/>
            </a:endParaRPr>
          </a:p>
        </p:txBody>
      </p:sp>
      <p:sp>
        <p:nvSpPr>
          <p:cNvPr id="5" name="4 - TextBox"/>
          <p:cNvSpPr txBox="1"/>
          <p:nvPr/>
        </p:nvSpPr>
        <p:spPr>
          <a:xfrm>
            <a:off x="6598757" y="348794"/>
            <a:ext cx="2111475" cy="307777"/>
          </a:xfrm>
          <a:prstGeom prst="rect">
            <a:avLst/>
          </a:prstGeom>
          <a:noFill/>
        </p:spPr>
        <p:txBody>
          <a:bodyPr wrap="none" rtlCol="0">
            <a:spAutoFit/>
          </a:bodyPr>
          <a:lstStyle/>
          <a:p>
            <a:r>
              <a:rPr lang="en-US" sz="1400" dirty="0" smtClean="0">
                <a:solidFill>
                  <a:srgbClr val="C00000"/>
                </a:solidFill>
                <a:latin typeface="Arial Black" pitchFamily="34" charset="0"/>
              </a:rPr>
              <a:t>US Church violence</a:t>
            </a:r>
            <a:endParaRPr lang="el-GR" sz="1400" dirty="0">
              <a:solidFill>
                <a:srgbClr val="C00000"/>
              </a:solidFill>
              <a:latin typeface="Arial Black" pitchFamily="34" charset="0"/>
            </a:endParaRPr>
          </a:p>
        </p:txBody>
      </p:sp>
      <p:grpSp>
        <p:nvGrpSpPr>
          <p:cNvPr id="18" name="17 - Ομάδα"/>
          <p:cNvGrpSpPr/>
          <p:nvPr/>
        </p:nvGrpSpPr>
        <p:grpSpPr>
          <a:xfrm>
            <a:off x="197964" y="1055802"/>
            <a:ext cx="8691512" cy="5486400"/>
            <a:chOff x="197964" y="1055802"/>
            <a:chExt cx="8691512" cy="5486400"/>
          </a:xfrm>
        </p:grpSpPr>
        <p:pic>
          <p:nvPicPr>
            <p:cNvPr id="24578" name="Picture 2"/>
            <p:cNvPicPr>
              <a:picLocks noChangeAspect="1" noChangeArrowheads="1"/>
            </p:cNvPicPr>
            <p:nvPr/>
          </p:nvPicPr>
          <p:blipFill>
            <a:blip r:embed="rId2" cstate="print"/>
            <a:srcRect l="825" t="16495" r="70647" b="7252"/>
            <a:stretch>
              <a:fillRect/>
            </a:stretch>
          </p:blipFill>
          <p:spPr bwMode="auto">
            <a:xfrm>
              <a:off x="197964" y="1055802"/>
              <a:ext cx="8691512" cy="5486400"/>
            </a:xfrm>
            <a:prstGeom prst="rect">
              <a:avLst/>
            </a:prstGeom>
            <a:noFill/>
            <a:ln w="9525">
              <a:noFill/>
              <a:miter lim="800000"/>
              <a:headEnd/>
              <a:tailEnd/>
            </a:ln>
          </p:spPr>
        </p:pic>
        <p:sp>
          <p:nvSpPr>
            <p:cNvPr id="6" name="5 - Ορθογώνιο"/>
            <p:cNvSpPr/>
            <p:nvPr/>
          </p:nvSpPr>
          <p:spPr>
            <a:xfrm>
              <a:off x="320511" y="1065229"/>
              <a:ext cx="8352149" cy="54298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Ορθογώνιο"/>
            <p:cNvSpPr/>
            <p:nvPr/>
          </p:nvSpPr>
          <p:spPr>
            <a:xfrm>
              <a:off x="348791" y="1150071"/>
              <a:ext cx="5552388" cy="18853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2 - Ορθογώνιο"/>
            <p:cNvSpPr/>
            <p:nvPr/>
          </p:nvSpPr>
          <p:spPr>
            <a:xfrm>
              <a:off x="1593135" y="1142148"/>
              <a:ext cx="3078087" cy="307777"/>
            </a:xfrm>
            <a:prstGeom prst="rect">
              <a:avLst/>
            </a:prstGeom>
            <a:solidFill>
              <a:srgbClr val="FFFF00"/>
            </a:solidFill>
          </p:spPr>
          <p:txBody>
            <a:bodyPr wrap="none">
              <a:spAutoFit/>
            </a:bodyPr>
            <a:lstStyle/>
            <a:p>
              <a:r>
                <a:rPr lang="en-US" sz="1400" b="1" dirty="0" smtClean="0">
                  <a:latin typeface="Arial Narrow" pitchFamily="34" charset="0"/>
                </a:rPr>
                <a:t>Where attacks occurred by denomination</a:t>
              </a:r>
              <a:endParaRPr lang="el-GR" sz="1400" dirty="0">
                <a:latin typeface="Arial Narrow" pitchFamily="34" charset="0"/>
              </a:endParaRPr>
            </a:p>
          </p:txBody>
        </p:sp>
        <p:pic>
          <p:nvPicPr>
            <p:cNvPr id="8" name="Picture 2"/>
            <p:cNvPicPr>
              <a:picLocks noChangeAspect="1" noChangeArrowheads="1"/>
            </p:cNvPicPr>
            <p:nvPr/>
          </p:nvPicPr>
          <p:blipFill>
            <a:blip r:embed="rId2" cstate="print"/>
            <a:srcRect l="1748" t="87747" r="92528" b="9894"/>
            <a:stretch>
              <a:fillRect/>
            </a:stretch>
          </p:blipFill>
          <p:spPr bwMode="auto">
            <a:xfrm>
              <a:off x="1696825" y="1517715"/>
              <a:ext cx="1743959" cy="103695"/>
            </a:xfrm>
            <a:prstGeom prst="rect">
              <a:avLst/>
            </a:prstGeom>
            <a:noFill/>
            <a:ln w="9525">
              <a:noFill/>
              <a:miter lim="800000"/>
              <a:headEnd/>
              <a:tailEnd/>
            </a:ln>
          </p:spPr>
        </p:pic>
        <p:sp>
          <p:nvSpPr>
            <p:cNvPr id="9" name="8 - TextBox"/>
            <p:cNvSpPr txBox="1"/>
            <p:nvPr/>
          </p:nvSpPr>
          <p:spPr>
            <a:xfrm>
              <a:off x="2799760" y="1442300"/>
              <a:ext cx="612668" cy="276999"/>
            </a:xfrm>
            <a:prstGeom prst="rect">
              <a:avLst/>
            </a:prstGeom>
            <a:noFill/>
          </p:spPr>
          <p:txBody>
            <a:bodyPr wrap="none" rtlCol="0">
              <a:spAutoFit/>
            </a:bodyPr>
            <a:lstStyle/>
            <a:p>
              <a:r>
                <a:rPr lang="en-US" sz="1200" b="1" dirty="0" smtClean="0">
                  <a:latin typeface="Arial Narrow" pitchFamily="34" charset="0"/>
                </a:rPr>
                <a:t>Baptist</a:t>
              </a:r>
              <a:endParaRPr lang="el-GR" sz="1200" b="1" dirty="0">
                <a:latin typeface="Arial Narrow" pitchFamily="34" charset="0"/>
              </a:endParaRPr>
            </a:p>
          </p:txBody>
        </p:sp>
        <p:pic>
          <p:nvPicPr>
            <p:cNvPr id="10" name="Picture 2"/>
            <p:cNvPicPr>
              <a:picLocks noChangeAspect="1" noChangeArrowheads="1"/>
            </p:cNvPicPr>
            <p:nvPr/>
          </p:nvPicPr>
          <p:blipFill>
            <a:blip r:embed="rId2" cstate="print"/>
            <a:srcRect l="1748" t="87747" r="92528" b="9894"/>
            <a:stretch>
              <a:fillRect/>
            </a:stretch>
          </p:blipFill>
          <p:spPr bwMode="auto">
            <a:xfrm>
              <a:off x="491763" y="1726674"/>
              <a:ext cx="5296295" cy="111554"/>
            </a:xfrm>
            <a:prstGeom prst="rect">
              <a:avLst/>
            </a:prstGeom>
            <a:noFill/>
            <a:ln w="9525">
              <a:noFill/>
              <a:miter lim="800000"/>
              <a:headEnd/>
              <a:tailEnd/>
            </a:ln>
          </p:spPr>
        </p:pic>
        <p:pic>
          <p:nvPicPr>
            <p:cNvPr id="11" name="Picture 2"/>
            <p:cNvPicPr>
              <a:picLocks noChangeAspect="1" noChangeArrowheads="1"/>
            </p:cNvPicPr>
            <p:nvPr/>
          </p:nvPicPr>
          <p:blipFill>
            <a:blip r:embed="rId2" cstate="print"/>
            <a:srcRect l="1748" t="87747" r="92528" b="9894"/>
            <a:stretch>
              <a:fillRect/>
            </a:stretch>
          </p:blipFill>
          <p:spPr bwMode="auto">
            <a:xfrm>
              <a:off x="1813112" y="1945063"/>
              <a:ext cx="1743959" cy="103695"/>
            </a:xfrm>
            <a:prstGeom prst="rect">
              <a:avLst/>
            </a:prstGeom>
            <a:noFill/>
            <a:ln w="9525">
              <a:noFill/>
              <a:miter lim="800000"/>
              <a:headEnd/>
              <a:tailEnd/>
            </a:ln>
          </p:spPr>
        </p:pic>
        <p:sp>
          <p:nvSpPr>
            <p:cNvPr id="12" name="11 - TextBox"/>
            <p:cNvSpPr txBox="1"/>
            <p:nvPr/>
          </p:nvSpPr>
          <p:spPr>
            <a:xfrm>
              <a:off x="2414830" y="1651261"/>
              <a:ext cx="1404552" cy="276999"/>
            </a:xfrm>
            <a:prstGeom prst="rect">
              <a:avLst/>
            </a:prstGeom>
            <a:noFill/>
          </p:spPr>
          <p:txBody>
            <a:bodyPr wrap="none" rtlCol="0">
              <a:spAutoFit/>
            </a:bodyPr>
            <a:lstStyle/>
            <a:p>
              <a:r>
                <a:rPr lang="en-US" sz="1200" b="1" dirty="0" smtClean="0">
                  <a:latin typeface="Arial Narrow" pitchFamily="34" charset="0"/>
                </a:rPr>
                <a:t>Non-denominational</a:t>
              </a:r>
              <a:endParaRPr lang="el-GR" sz="1200" b="1" dirty="0">
                <a:latin typeface="Arial Narrow" pitchFamily="34" charset="0"/>
              </a:endParaRPr>
            </a:p>
          </p:txBody>
        </p:sp>
        <p:sp>
          <p:nvSpPr>
            <p:cNvPr id="13" name="12 - TextBox"/>
            <p:cNvSpPr txBox="1"/>
            <p:nvPr/>
          </p:nvSpPr>
          <p:spPr>
            <a:xfrm>
              <a:off x="2774622" y="1860221"/>
              <a:ext cx="683200" cy="276999"/>
            </a:xfrm>
            <a:prstGeom prst="rect">
              <a:avLst/>
            </a:prstGeom>
            <a:noFill/>
          </p:spPr>
          <p:txBody>
            <a:bodyPr wrap="none" rtlCol="0">
              <a:spAutoFit/>
            </a:bodyPr>
            <a:lstStyle/>
            <a:p>
              <a:r>
                <a:rPr lang="en-US" sz="1200" b="1" dirty="0" smtClean="0">
                  <a:latin typeface="Arial Narrow" pitchFamily="34" charset="0"/>
                </a:rPr>
                <a:t>Catholic</a:t>
              </a:r>
              <a:endParaRPr lang="el-GR" sz="1200" b="1" dirty="0">
                <a:latin typeface="Arial Narrow" pitchFamily="34" charset="0"/>
              </a:endParaRPr>
            </a:p>
          </p:txBody>
        </p:sp>
        <p:sp>
          <p:nvSpPr>
            <p:cNvPr id="14" name="13 - Έλλειψη"/>
            <p:cNvSpPr/>
            <p:nvPr/>
          </p:nvSpPr>
          <p:spPr>
            <a:xfrm>
              <a:off x="7447174" y="1404593"/>
              <a:ext cx="1046375" cy="7070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Δεξιό άγκιστρο"/>
            <p:cNvSpPr/>
            <p:nvPr/>
          </p:nvSpPr>
          <p:spPr>
            <a:xfrm>
              <a:off x="3874416" y="1564849"/>
              <a:ext cx="141403" cy="480767"/>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7" name="16 - TextBox"/>
            <p:cNvSpPr txBox="1"/>
            <p:nvPr/>
          </p:nvSpPr>
          <p:spPr>
            <a:xfrm>
              <a:off x="4110088" y="1621411"/>
              <a:ext cx="875561" cy="369332"/>
            </a:xfrm>
            <a:prstGeom prst="rect">
              <a:avLst/>
            </a:prstGeom>
            <a:noFill/>
          </p:spPr>
          <p:txBody>
            <a:bodyPr wrap="none" rtlCol="0">
              <a:spAutoFit/>
            </a:bodyPr>
            <a:lstStyle/>
            <a:p>
              <a:r>
                <a:rPr lang="en-US" dirty="0" smtClean="0">
                  <a:solidFill>
                    <a:srgbClr val="FF0000"/>
                  </a:solidFill>
                  <a:latin typeface="Arial Black" pitchFamily="34" charset="0"/>
                </a:rPr>
                <a:t>&gt;50%</a:t>
              </a:r>
              <a:endParaRPr lang="el-GR" dirty="0">
                <a:solidFill>
                  <a:srgbClr val="FF0000"/>
                </a:solidFill>
                <a:latin typeface="Arial Black" pitchFamily="34" charset="0"/>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6598757" y="348794"/>
            <a:ext cx="2111475" cy="307777"/>
          </a:xfrm>
          <a:prstGeom prst="rect">
            <a:avLst/>
          </a:prstGeom>
          <a:noFill/>
        </p:spPr>
        <p:txBody>
          <a:bodyPr wrap="none" rtlCol="0">
            <a:spAutoFit/>
          </a:bodyPr>
          <a:lstStyle/>
          <a:p>
            <a:r>
              <a:rPr lang="en-US" sz="1400" dirty="0" smtClean="0">
                <a:solidFill>
                  <a:srgbClr val="C00000"/>
                </a:solidFill>
                <a:latin typeface="Arial Black" pitchFamily="34" charset="0"/>
              </a:rPr>
              <a:t>US Church violence</a:t>
            </a:r>
            <a:endParaRPr lang="el-GR" sz="1400" dirty="0">
              <a:solidFill>
                <a:srgbClr val="C00000"/>
              </a:solidFill>
              <a:latin typeface="Arial Black" pitchFamily="34" charset="0"/>
            </a:endParaRPr>
          </a:p>
        </p:txBody>
      </p:sp>
      <p:pic>
        <p:nvPicPr>
          <p:cNvPr id="3" name="Picture 2" descr="http://wp.patheos.com.s3.amazonaws.com/blogs/exploringourmatrix/files/2013/02/wpid-Photo-Feb-8-2013-714-PM.jpg"/>
          <p:cNvPicPr>
            <a:picLocks noChangeAspect="1" noChangeArrowheads="1"/>
          </p:cNvPicPr>
          <p:nvPr/>
        </p:nvPicPr>
        <p:blipFill>
          <a:blip r:embed="rId2" cstate="print"/>
          <a:srcRect/>
          <a:stretch>
            <a:fillRect/>
          </a:stretch>
        </p:blipFill>
        <p:spPr bwMode="auto">
          <a:xfrm>
            <a:off x="1914746" y="1580725"/>
            <a:ext cx="6039747" cy="402247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40384" y="1765790"/>
            <a:ext cx="4572000" cy="2554545"/>
          </a:xfrm>
          <a:prstGeom prst="rect">
            <a:avLst/>
          </a:prstGeom>
        </p:spPr>
        <p:txBody>
          <a:bodyPr>
            <a:spAutoFit/>
          </a:bodyPr>
          <a:lstStyle/>
          <a:p>
            <a:endParaRPr lang="en-US" sz="2000" b="1" dirty="0">
              <a:solidFill>
                <a:srgbClr val="FF0000"/>
              </a:solidFill>
              <a:latin typeface="Arial Narrow" pitchFamily="34" charset="0"/>
            </a:endParaRPr>
          </a:p>
          <a:p>
            <a:pPr>
              <a:buClr>
                <a:srgbClr val="FF0000"/>
              </a:buClr>
              <a:buFont typeface="Wingdings" pitchFamily="2" charset="2"/>
              <a:buChar char="l"/>
            </a:pPr>
            <a:r>
              <a:rPr lang="en-US" sz="2000" dirty="0" smtClean="0">
                <a:latin typeface="Arial Narrow" pitchFamily="34" charset="0"/>
              </a:rPr>
              <a:t> Violent </a:t>
            </a:r>
            <a:r>
              <a:rPr lang="en-US" sz="2000" dirty="0">
                <a:latin typeface="Arial Narrow" pitchFamily="34" charset="0"/>
              </a:rPr>
              <a:t>incidents</a:t>
            </a:r>
          </a:p>
          <a:p>
            <a:pPr>
              <a:buClr>
                <a:srgbClr val="FF0000"/>
              </a:buClr>
              <a:buFont typeface="Wingdings" pitchFamily="2" charset="2"/>
              <a:buChar char="l"/>
            </a:pPr>
            <a:r>
              <a:rPr lang="en-US" sz="2000" dirty="0" smtClean="0">
                <a:latin typeface="Arial Narrow" pitchFamily="34" charset="0"/>
              </a:rPr>
              <a:t> Disruptive </a:t>
            </a:r>
            <a:r>
              <a:rPr lang="en-US" sz="2000" dirty="0">
                <a:latin typeface="Arial Narrow" pitchFamily="34" charset="0"/>
              </a:rPr>
              <a:t>incidents</a:t>
            </a:r>
          </a:p>
          <a:p>
            <a:pPr>
              <a:buClr>
                <a:srgbClr val="FF0000"/>
              </a:buClr>
              <a:buFont typeface="Wingdings" pitchFamily="2" charset="2"/>
              <a:buChar char="l"/>
            </a:pPr>
            <a:r>
              <a:rPr lang="en-US" sz="2000" dirty="0" smtClean="0">
                <a:latin typeface="Arial Narrow" pitchFamily="34" charset="0"/>
              </a:rPr>
              <a:t> Missing </a:t>
            </a:r>
            <a:r>
              <a:rPr lang="en-US" sz="2000" dirty="0">
                <a:latin typeface="Arial Narrow" pitchFamily="34" charset="0"/>
              </a:rPr>
              <a:t>children </a:t>
            </a:r>
          </a:p>
          <a:p>
            <a:pPr>
              <a:buClr>
                <a:srgbClr val="FF0000"/>
              </a:buClr>
              <a:buFont typeface="Wingdings" pitchFamily="2" charset="2"/>
              <a:buChar char="l"/>
            </a:pPr>
            <a:r>
              <a:rPr lang="en-US" sz="2000" dirty="0" smtClean="0">
                <a:latin typeface="Arial Narrow" pitchFamily="34" charset="0"/>
              </a:rPr>
              <a:t> Domestic </a:t>
            </a:r>
            <a:r>
              <a:rPr lang="en-US" sz="2000" dirty="0">
                <a:latin typeface="Arial Narrow" pitchFamily="34" charset="0"/>
              </a:rPr>
              <a:t>violence on church premises</a:t>
            </a:r>
          </a:p>
          <a:p>
            <a:pPr>
              <a:buClr>
                <a:srgbClr val="FF0000"/>
              </a:buClr>
              <a:buFont typeface="Wingdings" pitchFamily="2" charset="2"/>
              <a:buChar char="l"/>
            </a:pPr>
            <a:r>
              <a:rPr lang="en-US" sz="2000" dirty="0" smtClean="0">
                <a:latin typeface="Arial Narrow" pitchFamily="34" charset="0"/>
              </a:rPr>
              <a:t> Medical </a:t>
            </a:r>
            <a:r>
              <a:rPr lang="en-US" sz="2000" dirty="0">
                <a:latin typeface="Arial Narrow" pitchFamily="34" charset="0"/>
              </a:rPr>
              <a:t>emergencies</a:t>
            </a:r>
          </a:p>
          <a:p>
            <a:pPr>
              <a:buClr>
                <a:srgbClr val="FF0000"/>
              </a:buClr>
              <a:buFont typeface="Wingdings" pitchFamily="2" charset="2"/>
              <a:buChar char="l"/>
            </a:pPr>
            <a:r>
              <a:rPr lang="en-US" sz="2000" dirty="0" smtClean="0">
                <a:latin typeface="Arial Narrow" pitchFamily="34" charset="0"/>
              </a:rPr>
              <a:t> Weather </a:t>
            </a:r>
            <a:r>
              <a:rPr lang="en-US" sz="2000" dirty="0">
                <a:latin typeface="Arial Narrow" pitchFamily="34" charset="0"/>
              </a:rPr>
              <a:t>emergencies</a:t>
            </a:r>
          </a:p>
          <a:p>
            <a:pPr>
              <a:buClr>
                <a:srgbClr val="FF0000"/>
              </a:buClr>
              <a:buFont typeface="Wingdings" pitchFamily="2" charset="2"/>
              <a:buChar char="l"/>
            </a:pPr>
            <a:r>
              <a:rPr lang="en-US" sz="2000" dirty="0" smtClean="0">
                <a:latin typeface="Arial Narrow" pitchFamily="34" charset="0"/>
              </a:rPr>
              <a:t> Lockdowns </a:t>
            </a:r>
            <a:r>
              <a:rPr lang="en-US" sz="2000" dirty="0">
                <a:latin typeface="Arial Narrow" pitchFamily="34" charset="0"/>
              </a:rPr>
              <a:t>and evacuations</a:t>
            </a:r>
          </a:p>
        </p:txBody>
      </p:sp>
      <p:sp>
        <p:nvSpPr>
          <p:cNvPr id="3" name="2 - TextBox"/>
          <p:cNvSpPr txBox="1"/>
          <p:nvPr/>
        </p:nvSpPr>
        <p:spPr>
          <a:xfrm>
            <a:off x="6730735" y="348794"/>
            <a:ext cx="1982530" cy="307777"/>
          </a:xfrm>
          <a:prstGeom prst="rect">
            <a:avLst/>
          </a:prstGeom>
          <a:noFill/>
        </p:spPr>
        <p:txBody>
          <a:bodyPr wrap="none" rtlCol="0">
            <a:spAutoFit/>
          </a:bodyPr>
          <a:lstStyle/>
          <a:p>
            <a:r>
              <a:rPr lang="en-US" sz="1400" dirty="0" smtClean="0">
                <a:solidFill>
                  <a:srgbClr val="C00000"/>
                </a:solidFill>
                <a:latin typeface="Arial Black" pitchFamily="34" charset="0"/>
              </a:rPr>
              <a:t>Security concerns</a:t>
            </a:r>
            <a:endParaRPr lang="el-GR" sz="1400" dirty="0">
              <a:solidFill>
                <a:srgbClr val="C00000"/>
              </a:solidFill>
              <a:latin typeface="Arial Black" pitchFamily="34" charset="0"/>
            </a:endParaRPr>
          </a:p>
        </p:txBody>
      </p:sp>
      <p:pic>
        <p:nvPicPr>
          <p:cNvPr id="20482" name="Picture 2" descr="http://cdn3.standard.net/sites/default/files/imagecache/max_800/2013/06/16/story-bz-061613-church-shooting-02-203859.jpg"/>
          <p:cNvPicPr>
            <a:picLocks noChangeAspect="1" noChangeArrowheads="1"/>
          </p:cNvPicPr>
          <p:nvPr/>
        </p:nvPicPr>
        <p:blipFill>
          <a:blip r:embed="rId2" cstate="print"/>
          <a:srcRect/>
          <a:stretch>
            <a:fillRect/>
          </a:stretch>
        </p:blipFill>
        <p:spPr bwMode="auto">
          <a:xfrm>
            <a:off x="3582186" y="811164"/>
            <a:ext cx="2890904" cy="2092292"/>
          </a:xfrm>
          <a:prstGeom prst="ellipse">
            <a:avLst/>
          </a:prstGeom>
          <a:ln>
            <a:noFill/>
          </a:ln>
          <a:effectLst>
            <a:softEdge rad="112500"/>
          </a:effectLst>
        </p:spPr>
      </p:pic>
      <p:pic>
        <p:nvPicPr>
          <p:cNvPr id="20484" name="Picture 4" descr="http://img.gawkerassets.com/img/17h4vaxnqr4x9jpg/original.jpg"/>
          <p:cNvPicPr>
            <a:picLocks noChangeAspect="1" noChangeArrowheads="1"/>
          </p:cNvPicPr>
          <p:nvPr/>
        </p:nvPicPr>
        <p:blipFill>
          <a:blip r:embed="rId3" cstate="print"/>
          <a:srcRect/>
          <a:stretch>
            <a:fillRect/>
          </a:stretch>
        </p:blipFill>
        <p:spPr bwMode="auto">
          <a:xfrm>
            <a:off x="5731497" y="3633629"/>
            <a:ext cx="3120272" cy="1931137"/>
          </a:xfrm>
          <a:prstGeom prst="ellipse">
            <a:avLst/>
          </a:prstGeom>
          <a:ln>
            <a:noFill/>
          </a:ln>
          <a:effectLst>
            <a:softEdge rad="112500"/>
          </a:effectLst>
        </p:spPr>
      </p:pic>
      <p:pic>
        <p:nvPicPr>
          <p:cNvPr id="20486" name="Picture 6" descr="http://www.panola.edu/images/tornado.jpg"/>
          <p:cNvPicPr>
            <a:picLocks noChangeAspect="1" noChangeArrowheads="1"/>
          </p:cNvPicPr>
          <p:nvPr/>
        </p:nvPicPr>
        <p:blipFill>
          <a:blip r:embed="rId4" cstate="print"/>
          <a:srcRect/>
          <a:stretch>
            <a:fillRect/>
          </a:stretch>
        </p:blipFill>
        <p:spPr bwMode="auto">
          <a:xfrm>
            <a:off x="3421931" y="4533044"/>
            <a:ext cx="2831592" cy="2000992"/>
          </a:xfrm>
          <a:prstGeom prst="ellipse">
            <a:avLst/>
          </a:prstGeom>
          <a:ln>
            <a:noFill/>
          </a:ln>
          <a:effectLst>
            <a:softEdge rad="112500"/>
          </a:effectLst>
        </p:spPr>
      </p:pic>
      <p:pic>
        <p:nvPicPr>
          <p:cNvPr id="20488" name="Picture 8" descr="http://www.t-g.com/photos/17/45/68/1745687-L.jpg"/>
          <p:cNvPicPr>
            <a:picLocks noChangeAspect="1" noChangeArrowheads="1"/>
          </p:cNvPicPr>
          <p:nvPr/>
        </p:nvPicPr>
        <p:blipFill>
          <a:blip r:embed="rId5" cstate="print"/>
          <a:srcRect/>
          <a:stretch>
            <a:fillRect/>
          </a:stretch>
        </p:blipFill>
        <p:spPr bwMode="auto">
          <a:xfrm>
            <a:off x="857839" y="4690037"/>
            <a:ext cx="2721325" cy="2042270"/>
          </a:xfrm>
          <a:prstGeom prst="ellipse">
            <a:avLst/>
          </a:prstGeom>
          <a:ln>
            <a:noFill/>
          </a:ln>
          <a:effectLst>
            <a:softEdge rad="112500"/>
          </a:effectLst>
        </p:spPr>
      </p:pic>
      <p:pic>
        <p:nvPicPr>
          <p:cNvPr id="20490" name="Picture 10" descr="https://encrypted-tbn3.gstatic.com/images?q=tbn:ANd9GcTIcjlPaNpHHT7TwT1Nq3IwV0UDrcHf96Ooe7IKIphd7B1p8RzVDw"/>
          <p:cNvPicPr>
            <a:picLocks noChangeAspect="1" noChangeArrowheads="1"/>
          </p:cNvPicPr>
          <p:nvPr/>
        </p:nvPicPr>
        <p:blipFill>
          <a:blip r:embed="rId6" cstate="print"/>
          <a:srcRect/>
          <a:stretch>
            <a:fillRect/>
          </a:stretch>
        </p:blipFill>
        <p:spPr bwMode="auto">
          <a:xfrm>
            <a:off x="5920033" y="2007672"/>
            <a:ext cx="2667131" cy="1775996"/>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81786" y="1770130"/>
            <a:ext cx="3766008" cy="3477875"/>
          </a:xfrm>
          <a:prstGeom prst="rect">
            <a:avLst/>
          </a:prstGeom>
        </p:spPr>
        <p:txBody>
          <a:bodyPr wrap="square">
            <a:spAutoFit/>
          </a:bodyPr>
          <a:lstStyle/>
          <a:p>
            <a:pPr algn="ctr"/>
            <a:r>
              <a:rPr lang="en-US" sz="2000" dirty="0" smtClean="0">
                <a:latin typeface="Arial Narrow" pitchFamily="34" charset="0"/>
              </a:rPr>
              <a:t>There are</a:t>
            </a:r>
          </a:p>
          <a:p>
            <a:pPr algn="ctr"/>
            <a:r>
              <a:rPr lang="en-US" sz="2000" b="1" dirty="0" smtClean="0">
                <a:solidFill>
                  <a:srgbClr val="FF0000"/>
                </a:solidFill>
                <a:latin typeface="Arial Narrow" pitchFamily="34" charset="0"/>
              </a:rPr>
              <a:t>over 300,000 churches</a:t>
            </a:r>
          </a:p>
          <a:p>
            <a:pPr algn="ctr"/>
            <a:r>
              <a:rPr lang="en-US" sz="2000" dirty="0" smtClean="0">
                <a:latin typeface="Arial Narrow" pitchFamily="34" charset="0"/>
              </a:rPr>
              <a:t>in the U.S. today</a:t>
            </a:r>
          </a:p>
          <a:p>
            <a:pPr algn="ctr"/>
            <a:r>
              <a:rPr lang="en-US" sz="2000" dirty="0" smtClean="0">
                <a:latin typeface="Arial Narrow" pitchFamily="34" charset="0"/>
              </a:rPr>
              <a:t>with an average</a:t>
            </a:r>
          </a:p>
          <a:p>
            <a:pPr algn="ctr"/>
            <a:r>
              <a:rPr lang="en-US" sz="2000" dirty="0" smtClean="0">
                <a:latin typeface="Arial Narrow" pitchFamily="34" charset="0"/>
              </a:rPr>
              <a:t>of </a:t>
            </a:r>
            <a:r>
              <a:rPr lang="en-US" sz="2000" b="1" dirty="0" smtClean="0">
                <a:latin typeface="Arial Narrow" pitchFamily="34" charset="0"/>
              </a:rPr>
              <a:t>1,500 mega churches</a:t>
            </a:r>
          </a:p>
          <a:p>
            <a:pPr algn="ctr"/>
            <a:r>
              <a:rPr lang="en-US" sz="2000" dirty="0" smtClean="0">
                <a:latin typeface="Arial Narrow" pitchFamily="34" charset="0"/>
              </a:rPr>
              <a:t>with an attendance</a:t>
            </a:r>
          </a:p>
          <a:p>
            <a:pPr algn="ctr"/>
            <a:r>
              <a:rPr lang="en-US" sz="2000" dirty="0" smtClean="0">
                <a:latin typeface="Arial Narrow" pitchFamily="34" charset="0"/>
              </a:rPr>
              <a:t>of </a:t>
            </a:r>
            <a:r>
              <a:rPr lang="en-US" sz="2000" b="1" dirty="0" smtClean="0">
                <a:latin typeface="Arial Narrow" pitchFamily="34" charset="0"/>
              </a:rPr>
              <a:t>2,000.00 or more</a:t>
            </a:r>
            <a:r>
              <a:rPr lang="en-US" sz="2000" dirty="0" smtClean="0">
                <a:latin typeface="Arial Narrow" pitchFamily="34" charset="0"/>
              </a:rPr>
              <a:t>;</a:t>
            </a:r>
          </a:p>
          <a:p>
            <a:pPr algn="ctr"/>
            <a:endParaRPr lang="en-US" sz="2000" dirty="0" smtClean="0">
              <a:latin typeface="Arial Narrow" pitchFamily="34" charset="0"/>
            </a:endParaRPr>
          </a:p>
          <a:p>
            <a:pPr algn="ctr"/>
            <a:r>
              <a:rPr lang="en-US" sz="2000" b="1" dirty="0" smtClean="0">
                <a:solidFill>
                  <a:srgbClr val="FF0000"/>
                </a:solidFill>
                <a:latin typeface="Arial Narrow" pitchFamily="34" charset="0"/>
              </a:rPr>
              <a:t>Non-Christian</a:t>
            </a:r>
            <a:r>
              <a:rPr lang="en-US" sz="2000" dirty="0" smtClean="0">
                <a:latin typeface="Arial Narrow" pitchFamily="34" charset="0"/>
              </a:rPr>
              <a:t> religious congregations are estimated</a:t>
            </a:r>
          </a:p>
          <a:p>
            <a:pPr algn="ctr"/>
            <a:r>
              <a:rPr lang="en-US" sz="2000" b="1" dirty="0" smtClean="0">
                <a:latin typeface="Arial Narrow" pitchFamily="34" charset="0"/>
              </a:rPr>
              <a:t>at about 12,000</a:t>
            </a:r>
            <a:endParaRPr lang="el-GR" sz="2000" b="1" dirty="0">
              <a:latin typeface="Arial Narrow" pitchFamily="34" charset="0"/>
            </a:endParaRPr>
          </a:p>
        </p:txBody>
      </p:sp>
      <p:sp>
        <p:nvSpPr>
          <p:cNvPr id="7" name="6 - Ορθογώνιο"/>
          <p:cNvSpPr/>
          <p:nvPr/>
        </p:nvSpPr>
        <p:spPr>
          <a:xfrm>
            <a:off x="4685122" y="1551159"/>
            <a:ext cx="4279771" cy="4708981"/>
          </a:xfrm>
          <a:prstGeom prst="rect">
            <a:avLst/>
          </a:prstGeom>
          <a:solidFill>
            <a:schemeClr val="accent6">
              <a:lumMod val="20000"/>
              <a:lumOff val="80000"/>
            </a:schemeClr>
          </a:solidFill>
        </p:spPr>
        <p:txBody>
          <a:bodyPr wrap="square">
            <a:spAutoFit/>
          </a:bodyPr>
          <a:lstStyle/>
          <a:p>
            <a:r>
              <a:rPr lang="en-US" sz="1600" b="1" dirty="0" smtClean="0">
                <a:latin typeface="Arial Narrow" pitchFamily="34" charset="0"/>
              </a:rPr>
              <a:t>Mega church (MC)</a:t>
            </a:r>
            <a:r>
              <a:rPr lang="en-US" sz="1600" dirty="0" smtClean="0">
                <a:latin typeface="Arial Narrow" pitchFamily="34" charset="0"/>
              </a:rPr>
              <a:t/>
            </a:r>
            <a:br>
              <a:rPr lang="en-US" sz="1600" dirty="0" smtClean="0">
                <a:latin typeface="Arial Narrow" pitchFamily="34" charset="0"/>
              </a:rPr>
            </a:br>
            <a:r>
              <a:rPr lang="en-US" sz="1600" dirty="0" smtClean="0">
                <a:latin typeface="Arial Narrow" pitchFamily="34" charset="0"/>
              </a:rPr>
              <a:t>Average weekend attendance more than 2,000 people</a:t>
            </a:r>
          </a:p>
          <a:p>
            <a:r>
              <a:rPr lang="en-US" sz="1600" dirty="0" smtClean="0">
                <a:latin typeface="Arial Narrow"/>
              </a:rPr>
              <a:t>►</a:t>
            </a:r>
            <a:r>
              <a:rPr lang="en-US" sz="1600" b="1" dirty="0" smtClean="0">
                <a:solidFill>
                  <a:srgbClr val="FF0000"/>
                </a:solidFill>
                <a:latin typeface="Arial Narrow" pitchFamily="34" charset="0"/>
              </a:rPr>
              <a:t>Houston: </a:t>
            </a:r>
            <a:r>
              <a:rPr lang="en-US" sz="1600" dirty="0" smtClean="0">
                <a:latin typeface="Arial Narrow" pitchFamily="34" charset="0"/>
              </a:rPr>
              <a:t>25 MC</a:t>
            </a:r>
          </a:p>
          <a:p>
            <a:endParaRPr lang="en-US" sz="1600" dirty="0" smtClean="0">
              <a:latin typeface="Arial Narrow" pitchFamily="34" charset="0"/>
            </a:endParaRPr>
          </a:p>
          <a:p>
            <a:r>
              <a:rPr lang="en-US" sz="1600" b="1" dirty="0" smtClean="0">
                <a:latin typeface="Arial Narrow" pitchFamily="34" charset="0"/>
              </a:rPr>
              <a:t>Large church</a:t>
            </a:r>
            <a:r>
              <a:rPr lang="en-US" sz="1600" dirty="0" smtClean="0">
                <a:latin typeface="Arial Narrow" pitchFamily="34" charset="0"/>
              </a:rPr>
              <a:t> (LC)</a:t>
            </a:r>
            <a:br>
              <a:rPr lang="en-US" sz="1600" dirty="0" smtClean="0">
                <a:latin typeface="Arial Narrow" pitchFamily="34" charset="0"/>
              </a:rPr>
            </a:br>
            <a:r>
              <a:rPr lang="en-US" sz="1600" dirty="0" smtClean="0">
                <a:latin typeface="Arial Narrow" pitchFamily="34" charset="0"/>
              </a:rPr>
              <a:t>Average weekend attendance between 301 and 2,000 people</a:t>
            </a:r>
          </a:p>
          <a:p>
            <a:r>
              <a:rPr lang="en-US" sz="1600" dirty="0" smtClean="0">
                <a:latin typeface="Arial Narrow"/>
              </a:rPr>
              <a:t>►</a:t>
            </a:r>
            <a:r>
              <a:rPr lang="en-US" sz="1600" b="1" dirty="0" smtClean="0">
                <a:solidFill>
                  <a:srgbClr val="FF0000"/>
                </a:solidFill>
                <a:latin typeface="Arial Narrow" pitchFamily="34" charset="0"/>
              </a:rPr>
              <a:t>Houston: </a:t>
            </a:r>
            <a:r>
              <a:rPr lang="en-US" sz="1600" dirty="0" smtClean="0">
                <a:latin typeface="Arial Narrow" pitchFamily="34" charset="0"/>
              </a:rPr>
              <a:t>13 LC</a:t>
            </a:r>
          </a:p>
          <a:p>
            <a:endParaRPr lang="en-US" sz="1600" dirty="0" smtClean="0">
              <a:latin typeface="Arial Narrow" pitchFamily="34" charset="0"/>
            </a:endParaRPr>
          </a:p>
          <a:p>
            <a:r>
              <a:rPr lang="en-US" sz="1600" b="1" dirty="0" smtClean="0">
                <a:latin typeface="Arial Narrow" pitchFamily="34" charset="0"/>
              </a:rPr>
              <a:t>Medium church (MDC)</a:t>
            </a:r>
            <a:r>
              <a:rPr lang="en-US" sz="1600" dirty="0" smtClean="0">
                <a:latin typeface="Arial Narrow" pitchFamily="34" charset="0"/>
              </a:rPr>
              <a:t/>
            </a:r>
            <a:br>
              <a:rPr lang="en-US" sz="1600" dirty="0" smtClean="0">
                <a:latin typeface="Arial Narrow" pitchFamily="34" charset="0"/>
              </a:rPr>
            </a:br>
            <a:r>
              <a:rPr lang="en-US" sz="1600" dirty="0" smtClean="0">
                <a:latin typeface="Arial Narrow" pitchFamily="34" charset="0"/>
              </a:rPr>
              <a:t>Average weekend attendance between 51 and 300 people</a:t>
            </a:r>
          </a:p>
          <a:p>
            <a:r>
              <a:rPr lang="en-US" sz="1600" dirty="0" smtClean="0">
                <a:latin typeface="Arial Narrow"/>
              </a:rPr>
              <a:t>►</a:t>
            </a:r>
            <a:r>
              <a:rPr lang="en-US" sz="1600" b="1" dirty="0" smtClean="0">
                <a:solidFill>
                  <a:srgbClr val="FF0000"/>
                </a:solidFill>
                <a:latin typeface="Arial Narrow" pitchFamily="34" charset="0"/>
              </a:rPr>
              <a:t>Houston: </a:t>
            </a:r>
            <a:r>
              <a:rPr lang="en-US" sz="1600" dirty="0" smtClean="0">
                <a:latin typeface="Arial Narrow" pitchFamily="34" charset="0"/>
              </a:rPr>
              <a:t>44 MDC</a:t>
            </a:r>
          </a:p>
          <a:p>
            <a:endParaRPr lang="en-US" sz="1600" dirty="0" smtClean="0">
              <a:latin typeface="Arial Narrow" pitchFamily="34" charset="0"/>
            </a:endParaRPr>
          </a:p>
          <a:p>
            <a:r>
              <a:rPr lang="en-US" sz="1600" b="1" dirty="0" smtClean="0">
                <a:latin typeface="Arial Narrow" pitchFamily="34" charset="0"/>
              </a:rPr>
              <a:t>Small church (SC)</a:t>
            </a:r>
            <a:r>
              <a:rPr lang="en-US" sz="1600" dirty="0" smtClean="0">
                <a:latin typeface="Arial Narrow" pitchFamily="34" charset="0"/>
              </a:rPr>
              <a:t/>
            </a:r>
            <a:br>
              <a:rPr lang="en-US" sz="1600" dirty="0" smtClean="0">
                <a:latin typeface="Arial Narrow" pitchFamily="34" charset="0"/>
              </a:rPr>
            </a:br>
            <a:r>
              <a:rPr lang="en-US" sz="1600" dirty="0" smtClean="0">
                <a:latin typeface="Arial Narrow" pitchFamily="34" charset="0"/>
              </a:rPr>
              <a:t>Average weekend attendance fewer than 50 people</a:t>
            </a:r>
          </a:p>
          <a:p>
            <a:r>
              <a:rPr lang="en-US" sz="1600" dirty="0" smtClean="0">
                <a:latin typeface="Arial Narrow"/>
              </a:rPr>
              <a:t>►</a:t>
            </a:r>
            <a:r>
              <a:rPr lang="en-US" sz="1600" b="1" dirty="0" smtClean="0">
                <a:solidFill>
                  <a:srgbClr val="FF0000"/>
                </a:solidFill>
                <a:latin typeface="Arial Narrow" pitchFamily="34" charset="0"/>
              </a:rPr>
              <a:t>Houston: </a:t>
            </a:r>
            <a:r>
              <a:rPr lang="en-US" sz="1600" dirty="0" smtClean="0">
                <a:latin typeface="Arial Narrow" pitchFamily="34" charset="0"/>
              </a:rPr>
              <a:t>30 SC</a:t>
            </a:r>
          </a:p>
          <a:p>
            <a:endParaRPr lang="en-US" dirty="0" smtClean="0">
              <a:latin typeface="Arial Narrow" pitchFamily="34" charset="0"/>
            </a:endParaRPr>
          </a:p>
          <a:p>
            <a:pPr algn="r"/>
            <a:r>
              <a:rPr lang="en-US" sz="1000" dirty="0" smtClean="0">
                <a:latin typeface="Arial Narrow" pitchFamily="34" charset="0"/>
              </a:rPr>
              <a:t>http://www.usachurches.org/</a:t>
            </a:r>
            <a:endParaRPr lang="en-US" sz="1000" dirty="0">
              <a:latin typeface="Arial Narrow" pitchFamily="34" charset="0"/>
            </a:endParaRPr>
          </a:p>
        </p:txBody>
      </p:sp>
      <p:sp>
        <p:nvSpPr>
          <p:cNvPr id="8" name="7 - TextBox"/>
          <p:cNvSpPr txBox="1"/>
          <p:nvPr/>
        </p:nvSpPr>
        <p:spPr>
          <a:xfrm>
            <a:off x="7249205" y="339367"/>
            <a:ext cx="1452642" cy="307777"/>
          </a:xfrm>
          <a:prstGeom prst="rect">
            <a:avLst/>
          </a:prstGeom>
          <a:noFill/>
        </p:spPr>
        <p:txBody>
          <a:bodyPr wrap="none" rtlCol="0">
            <a:spAutoFit/>
          </a:bodyPr>
          <a:lstStyle/>
          <a:p>
            <a:r>
              <a:rPr lang="en-US" sz="1400" dirty="0" smtClean="0">
                <a:solidFill>
                  <a:srgbClr val="C00000"/>
                </a:solidFill>
                <a:latin typeface="Arial Black" pitchFamily="34" charset="0"/>
              </a:rPr>
              <a:t>US Churches</a:t>
            </a:r>
            <a:endParaRPr lang="el-GR" sz="1400" dirty="0">
              <a:solidFill>
                <a:srgbClr val="C00000"/>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en.hdyo.org/assets/ask-question-2-ce96e3e01c85a38a0d39c61cfae6d42c.jpg"/>
          <p:cNvPicPr>
            <a:picLocks noChangeAspect="1" noChangeArrowheads="1"/>
          </p:cNvPicPr>
          <p:nvPr/>
        </p:nvPicPr>
        <p:blipFill>
          <a:blip r:embed="rId2" cstate="print"/>
          <a:srcRect r="10210"/>
          <a:stretch>
            <a:fillRect/>
          </a:stretch>
        </p:blipFill>
        <p:spPr bwMode="auto">
          <a:xfrm>
            <a:off x="6325385" y="3718873"/>
            <a:ext cx="2818615" cy="3139127"/>
          </a:xfrm>
          <a:prstGeom prst="rect">
            <a:avLst/>
          </a:prstGeom>
          <a:noFill/>
        </p:spPr>
      </p:pic>
      <p:sp>
        <p:nvSpPr>
          <p:cNvPr id="2" name="1 - Ορθογώνιο"/>
          <p:cNvSpPr/>
          <p:nvPr/>
        </p:nvSpPr>
        <p:spPr>
          <a:xfrm>
            <a:off x="150828" y="1169851"/>
            <a:ext cx="8540685" cy="5078313"/>
          </a:xfrm>
          <a:prstGeom prst="rect">
            <a:avLst/>
          </a:prstGeom>
        </p:spPr>
        <p:txBody>
          <a:bodyPr wrap="square">
            <a:spAutoFit/>
          </a:bodyPr>
          <a:lstStyle/>
          <a:p>
            <a:pPr marL="358775" indent="-358775"/>
            <a:r>
              <a:rPr lang="en-US" dirty="0">
                <a:latin typeface="Arial Narrow" pitchFamily="34" charset="0"/>
              </a:rPr>
              <a:t>1</a:t>
            </a:r>
            <a:r>
              <a:rPr lang="en-US" dirty="0" smtClean="0">
                <a:latin typeface="Arial Narrow" pitchFamily="34" charset="0"/>
              </a:rPr>
              <a:t>) 	Do you have an emergency plan should a </a:t>
            </a:r>
            <a:r>
              <a:rPr lang="en-US" dirty="0">
                <a:latin typeface="Arial Narrow" pitchFamily="34" charset="0"/>
              </a:rPr>
              <a:t>major catastrophe such as a </a:t>
            </a:r>
            <a:r>
              <a:rPr lang="en-US" dirty="0" smtClean="0">
                <a:latin typeface="Arial Narrow" pitchFamily="34" charset="0"/>
              </a:rPr>
              <a:t>fire occur?</a:t>
            </a:r>
            <a:endParaRPr lang="en-US" dirty="0">
              <a:latin typeface="Arial Narrow" pitchFamily="34" charset="0"/>
            </a:endParaRPr>
          </a:p>
          <a:p>
            <a:pPr marL="358775" indent="-358775"/>
            <a:r>
              <a:rPr lang="en-US" dirty="0">
                <a:latin typeface="Arial Narrow" pitchFamily="34" charset="0"/>
              </a:rPr>
              <a:t>2</a:t>
            </a:r>
            <a:r>
              <a:rPr lang="en-US" dirty="0" smtClean="0">
                <a:latin typeface="Arial Narrow" pitchFamily="34" charset="0"/>
              </a:rPr>
              <a:t>) 	Are </a:t>
            </a:r>
            <a:r>
              <a:rPr lang="en-US" dirty="0">
                <a:latin typeface="Arial Narrow" pitchFamily="34" charset="0"/>
              </a:rPr>
              <a:t>you prepared to respond to a medical </a:t>
            </a:r>
            <a:r>
              <a:rPr lang="en-US" dirty="0" smtClean="0">
                <a:latin typeface="Arial Narrow" pitchFamily="34" charset="0"/>
              </a:rPr>
              <a:t>emergency during </a:t>
            </a:r>
            <a:r>
              <a:rPr lang="en-US" dirty="0">
                <a:latin typeface="Arial Narrow" pitchFamily="34" charset="0"/>
              </a:rPr>
              <a:t>worship </a:t>
            </a:r>
            <a:r>
              <a:rPr lang="en-US" dirty="0" smtClean="0">
                <a:latin typeface="Arial Narrow" pitchFamily="34" charset="0"/>
              </a:rPr>
              <a:t>service?</a:t>
            </a:r>
            <a:endParaRPr lang="en-US" dirty="0">
              <a:latin typeface="Arial Narrow" pitchFamily="34" charset="0"/>
            </a:endParaRPr>
          </a:p>
          <a:p>
            <a:pPr marL="358775" indent="-358775"/>
            <a:r>
              <a:rPr lang="en-US" dirty="0">
                <a:latin typeface="Arial Narrow" pitchFamily="34" charset="0"/>
              </a:rPr>
              <a:t>3</a:t>
            </a:r>
            <a:r>
              <a:rPr lang="en-US" dirty="0" smtClean="0">
                <a:latin typeface="Arial Narrow" pitchFamily="34" charset="0"/>
              </a:rPr>
              <a:t>) 	Do </a:t>
            </a:r>
            <a:r>
              <a:rPr lang="en-US" dirty="0">
                <a:latin typeface="Arial Narrow" pitchFamily="34" charset="0"/>
              </a:rPr>
              <a:t>you monitor </a:t>
            </a:r>
            <a:r>
              <a:rPr lang="en-US" dirty="0" smtClean="0">
                <a:latin typeface="Arial Narrow" pitchFamily="34" charset="0"/>
              </a:rPr>
              <a:t>your church parking </a:t>
            </a:r>
            <a:r>
              <a:rPr lang="en-US" dirty="0">
                <a:latin typeface="Arial Narrow" pitchFamily="34" charset="0"/>
              </a:rPr>
              <a:t>lot prior to service and during service?</a:t>
            </a:r>
          </a:p>
          <a:p>
            <a:pPr marL="358775" indent="-358775"/>
            <a:r>
              <a:rPr lang="en-US" dirty="0">
                <a:latin typeface="Arial Narrow" pitchFamily="34" charset="0"/>
              </a:rPr>
              <a:t>4</a:t>
            </a:r>
            <a:r>
              <a:rPr lang="en-US" dirty="0" smtClean="0">
                <a:latin typeface="Arial Narrow" pitchFamily="34" charset="0"/>
              </a:rPr>
              <a:t>) 	If </a:t>
            </a:r>
            <a:r>
              <a:rPr lang="en-US" dirty="0">
                <a:latin typeface="Arial Narrow" pitchFamily="34" charset="0"/>
              </a:rPr>
              <a:t>a child care program </a:t>
            </a:r>
            <a:r>
              <a:rPr lang="en-US" dirty="0" smtClean="0">
                <a:latin typeface="Arial Narrow" pitchFamily="34" charset="0"/>
              </a:rPr>
              <a:t>exists are </a:t>
            </a:r>
            <a:r>
              <a:rPr lang="en-US" dirty="0">
                <a:latin typeface="Arial Narrow" pitchFamily="34" charset="0"/>
              </a:rPr>
              <a:t>all volunteers screened </a:t>
            </a:r>
            <a:r>
              <a:rPr lang="en-US" dirty="0" smtClean="0">
                <a:latin typeface="Arial Narrow" pitchFamily="34" charset="0"/>
              </a:rPr>
              <a:t>for a </a:t>
            </a:r>
            <a:r>
              <a:rPr lang="en-US" dirty="0">
                <a:latin typeface="Arial Narrow" pitchFamily="34" charset="0"/>
              </a:rPr>
              <a:t>criminal </a:t>
            </a:r>
            <a:r>
              <a:rPr lang="en-US" dirty="0" smtClean="0">
                <a:latin typeface="Arial Narrow" pitchFamily="34" charset="0"/>
              </a:rPr>
              <a:t>background? </a:t>
            </a:r>
            <a:endParaRPr lang="en-US" dirty="0">
              <a:latin typeface="Arial Narrow" pitchFamily="34" charset="0"/>
            </a:endParaRPr>
          </a:p>
          <a:p>
            <a:pPr marL="358775" indent="-358775"/>
            <a:r>
              <a:rPr lang="en-US" dirty="0">
                <a:latin typeface="Arial Narrow" pitchFamily="34" charset="0"/>
              </a:rPr>
              <a:t>5</a:t>
            </a:r>
            <a:r>
              <a:rPr lang="en-US" dirty="0" smtClean="0">
                <a:latin typeface="Arial Narrow" pitchFamily="34" charset="0"/>
              </a:rPr>
              <a:t>) 	Are </a:t>
            </a:r>
            <a:r>
              <a:rPr lang="en-US" dirty="0">
                <a:latin typeface="Arial Narrow" pitchFamily="34" charset="0"/>
              </a:rPr>
              <a:t>there security strategies in place to protect children while in church custody?</a:t>
            </a:r>
          </a:p>
          <a:p>
            <a:pPr marL="358775" indent="-358775"/>
            <a:r>
              <a:rPr lang="en-US" dirty="0">
                <a:latin typeface="Arial Narrow" pitchFamily="34" charset="0"/>
              </a:rPr>
              <a:t>6</a:t>
            </a:r>
            <a:r>
              <a:rPr lang="en-US" dirty="0" smtClean="0">
                <a:latin typeface="Arial Narrow" pitchFamily="34" charset="0"/>
              </a:rPr>
              <a:t>) 	Is </a:t>
            </a:r>
            <a:r>
              <a:rPr lang="en-US" dirty="0">
                <a:latin typeface="Arial Narrow" pitchFamily="34" charset="0"/>
              </a:rPr>
              <a:t>the outside of your church inviting </a:t>
            </a:r>
            <a:r>
              <a:rPr lang="en-US" dirty="0" smtClean="0">
                <a:latin typeface="Arial Narrow" pitchFamily="34" charset="0"/>
              </a:rPr>
              <a:t>to burglars </a:t>
            </a:r>
            <a:r>
              <a:rPr lang="en-US" dirty="0">
                <a:latin typeface="Arial Narrow" pitchFamily="34" charset="0"/>
              </a:rPr>
              <a:t>or those seeking to vandalize?</a:t>
            </a:r>
          </a:p>
          <a:p>
            <a:pPr marL="358775" indent="-358775"/>
            <a:r>
              <a:rPr lang="en-US" dirty="0">
                <a:latin typeface="Arial Narrow" pitchFamily="34" charset="0"/>
              </a:rPr>
              <a:t>7</a:t>
            </a:r>
            <a:r>
              <a:rPr lang="en-US" dirty="0" smtClean="0">
                <a:latin typeface="Arial Narrow" pitchFamily="34" charset="0"/>
              </a:rPr>
              <a:t>) 	Do </a:t>
            </a:r>
            <a:r>
              <a:rPr lang="en-US" dirty="0">
                <a:latin typeface="Arial Narrow" pitchFamily="34" charset="0"/>
              </a:rPr>
              <a:t>you maintain shrubbery around your facility?</a:t>
            </a:r>
          </a:p>
          <a:p>
            <a:pPr marL="358775" indent="-358775"/>
            <a:r>
              <a:rPr lang="en-US" dirty="0">
                <a:latin typeface="Arial Narrow" pitchFamily="34" charset="0"/>
              </a:rPr>
              <a:t>8</a:t>
            </a:r>
            <a:r>
              <a:rPr lang="en-US" dirty="0" smtClean="0">
                <a:latin typeface="Arial Narrow" pitchFamily="34" charset="0"/>
              </a:rPr>
              <a:t>) 	Is </a:t>
            </a:r>
            <a:r>
              <a:rPr lang="en-US" dirty="0">
                <a:latin typeface="Arial Narrow" pitchFamily="34" charset="0"/>
              </a:rPr>
              <a:t>outside and interior lighting adequate?</a:t>
            </a:r>
          </a:p>
          <a:p>
            <a:pPr marL="358775" indent="-358775"/>
            <a:r>
              <a:rPr lang="en-US" dirty="0">
                <a:latin typeface="Arial Narrow" pitchFamily="34" charset="0"/>
              </a:rPr>
              <a:t>9</a:t>
            </a:r>
            <a:r>
              <a:rPr lang="en-US" dirty="0" smtClean="0">
                <a:latin typeface="Arial Narrow" pitchFamily="34" charset="0"/>
              </a:rPr>
              <a:t>) 	Do </a:t>
            </a:r>
            <a:r>
              <a:rPr lang="en-US" dirty="0">
                <a:latin typeface="Arial Narrow" pitchFamily="34" charset="0"/>
              </a:rPr>
              <a:t>you have emergency and </a:t>
            </a:r>
            <a:r>
              <a:rPr lang="en-US" dirty="0" smtClean="0">
                <a:latin typeface="Arial Narrow" pitchFamily="34" charset="0"/>
              </a:rPr>
              <a:t>back-up </a:t>
            </a:r>
            <a:r>
              <a:rPr lang="en-US" dirty="0">
                <a:latin typeface="Arial Narrow" pitchFamily="34" charset="0"/>
              </a:rPr>
              <a:t>lighting?</a:t>
            </a:r>
          </a:p>
          <a:p>
            <a:pPr marL="358775" indent="-358775"/>
            <a:r>
              <a:rPr lang="en-US" dirty="0">
                <a:latin typeface="Arial Narrow" pitchFamily="34" charset="0"/>
              </a:rPr>
              <a:t>10</a:t>
            </a:r>
            <a:r>
              <a:rPr lang="en-US" dirty="0" smtClean="0">
                <a:latin typeface="Arial Narrow" pitchFamily="34" charset="0"/>
              </a:rPr>
              <a:t>) 	Are </a:t>
            </a:r>
            <a:r>
              <a:rPr lang="en-US" dirty="0">
                <a:latin typeface="Arial Narrow" pitchFamily="34" charset="0"/>
              </a:rPr>
              <a:t>all </a:t>
            </a:r>
            <a:r>
              <a:rPr lang="en-US" dirty="0" smtClean="0">
                <a:latin typeface="Arial Narrow" pitchFamily="34" charset="0"/>
              </a:rPr>
              <a:t>doors and </a:t>
            </a:r>
            <a:r>
              <a:rPr lang="en-US" dirty="0">
                <a:latin typeface="Arial Narrow" pitchFamily="34" charset="0"/>
              </a:rPr>
              <a:t>windows secured when building is </a:t>
            </a:r>
            <a:r>
              <a:rPr lang="en-US" dirty="0" smtClean="0">
                <a:latin typeface="Arial Narrow" pitchFamily="34" charset="0"/>
              </a:rPr>
              <a:t>empty?</a:t>
            </a:r>
            <a:endParaRPr lang="en-US" dirty="0">
              <a:latin typeface="Arial Narrow" pitchFamily="34" charset="0"/>
            </a:endParaRPr>
          </a:p>
          <a:p>
            <a:pPr marL="358775" indent="-358775"/>
            <a:r>
              <a:rPr lang="en-US" dirty="0">
                <a:latin typeface="Arial Narrow" pitchFamily="34" charset="0"/>
              </a:rPr>
              <a:t>11</a:t>
            </a:r>
            <a:r>
              <a:rPr lang="en-US" dirty="0" smtClean="0">
                <a:latin typeface="Arial Narrow" pitchFamily="34" charset="0"/>
              </a:rPr>
              <a:t>) 	Do </a:t>
            </a:r>
            <a:r>
              <a:rPr lang="en-US" dirty="0">
                <a:latin typeface="Arial Narrow" pitchFamily="34" charset="0"/>
              </a:rPr>
              <a:t>you inventory all </a:t>
            </a:r>
            <a:r>
              <a:rPr lang="en-US" dirty="0" smtClean="0">
                <a:latin typeface="Arial Narrow" pitchFamily="34" charset="0"/>
              </a:rPr>
              <a:t>major equipment annually</a:t>
            </a:r>
            <a:r>
              <a:rPr lang="en-US" dirty="0">
                <a:latin typeface="Arial Narrow" pitchFamily="34" charset="0"/>
              </a:rPr>
              <a:t>?</a:t>
            </a:r>
          </a:p>
          <a:p>
            <a:pPr marL="358775" indent="-358775">
              <a:buAutoNum type="arabicParenR" startAt="12"/>
            </a:pPr>
            <a:r>
              <a:rPr lang="en-US" dirty="0" smtClean="0">
                <a:latin typeface="Arial Narrow" pitchFamily="34" charset="0"/>
              </a:rPr>
              <a:t>Are </a:t>
            </a:r>
            <a:r>
              <a:rPr lang="en-US" dirty="0">
                <a:latin typeface="Arial Narrow" pitchFamily="34" charset="0"/>
              </a:rPr>
              <a:t>serial numbers or other key identifiers located or placed on </a:t>
            </a:r>
            <a:r>
              <a:rPr lang="en-US" dirty="0" smtClean="0">
                <a:latin typeface="Arial Narrow" pitchFamily="34" charset="0"/>
              </a:rPr>
              <a:t>key</a:t>
            </a:r>
          </a:p>
          <a:p>
            <a:pPr marL="358775" indent="-358775"/>
            <a:r>
              <a:rPr lang="en-US" dirty="0" smtClean="0">
                <a:latin typeface="Arial Narrow" pitchFamily="34" charset="0"/>
              </a:rPr>
              <a:t>       assets </a:t>
            </a:r>
            <a:r>
              <a:rPr lang="en-US" dirty="0">
                <a:latin typeface="Arial Narrow" pitchFamily="34" charset="0"/>
              </a:rPr>
              <a:t>recorded in </a:t>
            </a:r>
            <a:r>
              <a:rPr lang="en-US" dirty="0" smtClean="0">
                <a:latin typeface="Arial Narrow" pitchFamily="34" charset="0"/>
              </a:rPr>
              <a:t>case </a:t>
            </a:r>
            <a:r>
              <a:rPr lang="en-US" dirty="0">
                <a:latin typeface="Arial Narrow" pitchFamily="34" charset="0"/>
              </a:rPr>
              <a:t>a </a:t>
            </a:r>
            <a:r>
              <a:rPr lang="en-US" dirty="0" smtClean="0">
                <a:latin typeface="Arial Narrow" pitchFamily="34" charset="0"/>
              </a:rPr>
              <a:t>theft occurs</a:t>
            </a:r>
            <a:r>
              <a:rPr lang="en-US" dirty="0">
                <a:latin typeface="Arial Narrow" pitchFamily="34" charset="0"/>
              </a:rPr>
              <a:t>?</a:t>
            </a:r>
          </a:p>
          <a:p>
            <a:pPr marL="358775" indent="-358775">
              <a:buAutoNum type="arabicParenR" startAt="13"/>
            </a:pPr>
            <a:r>
              <a:rPr lang="en-US" dirty="0" smtClean="0">
                <a:latin typeface="Arial Narrow" pitchFamily="34" charset="0"/>
              </a:rPr>
              <a:t>Is </a:t>
            </a:r>
            <a:r>
              <a:rPr lang="en-US" dirty="0">
                <a:latin typeface="Arial Narrow" pitchFamily="34" charset="0"/>
              </a:rPr>
              <a:t>there a process in place to ensure the protection and </a:t>
            </a:r>
            <a:r>
              <a:rPr lang="en-US" dirty="0" smtClean="0">
                <a:latin typeface="Arial Narrow" pitchFamily="34" charset="0"/>
              </a:rPr>
              <a:t>integrity</a:t>
            </a:r>
          </a:p>
          <a:p>
            <a:pPr marL="358775" indent="-358775"/>
            <a:r>
              <a:rPr lang="en-US" dirty="0" smtClean="0">
                <a:latin typeface="Arial Narrow" pitchFamily="34" charset="0"/>
              </a:rPr>
              <a:t>       of </a:t>
            </a:r>
            <a:r>
              <a:rPr lang="en-US" dirty="0">
                <a:latin typeface="Arial Narrow" pitchFamily="34" charset="0"/>
              </a:rPr>
              <a:t>your collections?</a:t>
            </a:r>
          </a:p>
          <a:p>
            <a:pPr marL="358775" indent="-358775">
              <a:buAutoNum type="arabicParenR" startAt="14"/>
            </a:pPr>
            <a:r>
              <a:rPr lang="en-US" dirty="0" smtClean="0">
                <a:latin typeface="Arial Narrow" pitchFamily="34" charset="0"/>
              </a:rPr>
              <a:t>Have </a:t>
            </a:r>
            <a:r>
              <a:rPr lang="en-US" dirty="0">
                <a:latin typeface="Arial Narrow" pitchFamily="34" charset="0"/>
              </a:rPr>
              <a:t>you a plan in place in case </a:t>
            </a:r>
            <a:r>
              <a:rPr lang="en-US" dirty="0" smtClean="0">
                <a:latin typeface="Arial Narrow" pitchFamily="34" charset="0"/>
              </a:rPr>
              <a:t>a person </a:t>
            </a:r>
            <a:r>
              <a:rPr lang="en-US" dirty="0">
                <a:latin typeface="Arial Narrow" pitchFamily="34" charset="0"/>
              </a:rPr>
              <a:t>walks down the aisle with a gun</a:t>
            </a:r>
            <a:r>
              <a:rPr lang="en-US" dirty="0" smtClean="0">
                <a:latin typeface="Arial Narrow" pitchFamily="34" charset="0"/>
              </a:rPr>
              <a:t>?</a:t>
            </a:r>
          </a:p>
          <a:p>
            <a:pPr marL="358775" indent="-358775"/>
            <a:r>
              <a:rPr lang="en-US" dirty="0" smtClean="0">
                <a:latin typeface="Arial Narrow" pitchFamily="34" charset="0"/>
              </a:rPr>
              <a:t>       </a:t>
            </a:r>
            <a:r>
              <a:rPr lang="en-US" dirty="0">
                <a:latin typeface="Arial Narrow" pitchFamily="34" charset="0"/>
              </a:rPr>
              <a:t>If not, items </a:t>
            </a:r>
            <a:r>
              <a:rPr lang="en-US" dirty="0" smtClean="0">
                <a:latin typeface="Arial Narrow" pitchFamily="34" charset="0"/>
              </a:rPr>
              <a:t> #</a:t>
            </a:r>
            <a:r>
              <a:rPr lang="en-US" dirty="0">
                <a:latin typeface="Arial Narrow" pitchFamily="34" charset="0"/>
              </a:rPr>
              <a:t>3 and </a:t>
            </a:r>
            <a:r>
              <a:rPr lang="en-US" dirty="0" smtClean="0">
                <a:latin typeface="Arial Narrow" pitchFamily="34" charset="0"/>
              </a:rPr>
              <a:t>15 </a:t>
            </a:r>
            <a:r>
              <a:rPr lang="en-US" dirty="0">
                <a:latin typeface="Arial Narrow" pitchFamily="34" charset="0"/>
              </a:rPr>
              <a:t>are a start. </a:t>
            </a:r>
          </a:p>
          <a:p>
            <a:pPr marL="358775" indent="-358775"/>
            <a:r>
              <a:rPr lang="en-US" dirty="0">
                <a:latin typeface="Arial Narrow" pitchFamily="34" charset="0"/>
              </a:rPr>
              <a:t>15</a:t>
            </a:r>
            <a:r>
              <a:rPr lang="en-US" dirty="0" smtClean="0">
                <a:latin typeface="Arial Narrow" pitchFamily="34" charset="0"/>
              </a:rPr>
              <a:t>) 	Does </a:t>
            </a:r>
            <a:r>
              <a:rPr lang="en-US" dirty="0">
                <a:latin typeface="Arial Narrow" pitchFamily="34" charset="0"/>
              </a:rPr>
              <a:t>your church have a trained security team?</a:t>
            </a:r>
          </a:p>
        </p:txBody>
      </p:sp>
      <p:sp>
        <p:nvSpPr>
          <p:cNvPr id="3" name="2 - TextBox"/>
          <p:cNvSpPr txBox="1"/>
          <p:nvPr/>
        </p:nvSpPr>
        <p:spPr>
          <a:xfrm>
            <a:off x="6523341" y="348794"/>
            <a:ext cx="2182905" cy="307777"/>
          </a:xfrm>
          <a:prstGeom prst="rect">
            <a:avLst/>
          </a:prstGeom>
          <a:noFill/>
        </p:spPr>
        <p:txBody>
          <a:bodyPr wrap="none" rtlCol="0">
            <a:spAutoFit/>
          </a:bodyPr>
          <a:lstStyle/>
          <a:p>
            <a:r>
              <a:rPr lang="en-US" sz="1400" dirty="0" smtClean="0">
                <a:solidFill>
                  <a:srgbClr val="C00000"/>
                </a:solidFill>
                <a:latin typeface="Arial Black" pitchFamily="34" charset="0"/>
              </a:rPr>
              <a:t>Important questions</a:t>
            </a:r>
            <a:endParaRPr lang="el-GR" sz="1400" dirty="0">
              <a:solidFill>
                <a:srgbClr val="C00000"/>
              </a:solidFill>
              <a:latin typeface="Arial Black"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59876" y="1443841"/>
            <a:ext cx="7456602" cy="3785652"/>
          </a:xfrm>
          <a:prstGeom prst="rect">
            <a:avLst/>
          </a:prstGeom>
        </p:spPr>
        <p:txBody>
          <a:bodyPr wrap="square">
            <a:spAutoFit/>
          </a:bodyPr>
          <a:lstStyle/>
          <a:p>
            <a:pPr marL="263525" indent="-263525">
              <a:buClr>
                <a:srgbClr val="FF0000"/>
              </a:buClr>
              <a:buFont typeface="Wingdings" pitchFamily="2" charset="2"/>
              <a:buChar char="l"/>
            </a:pPr>
            <a:r>
              <a:rPr lang="en-US" sz="2000" b="1" dirty="0" smtClean="0">
                <a:solidFill>
                  <a:srgbClr val="FF0000"/>
                </a:solidFill>
                <a:latin typeface="Arial Narrow" pitchFamily="34" charset="0"/>
              </a:rPr>
              <a:t>Crime Prevention Through Environmental Design</a:t>
            </a:r>
          </a:p>
          <a:p>
            <a:pPr marL="263525" indent="-263525">
              <a:buClr>
                <a:srgbClr val="FF0000"/>
              </a:buClr>
            </a:pPr>
            <a:r>
              <a:rPr lang="en-US" sz="2000" dirty="0" smtClean="0">
                <a:latin typeface="Arial Narrow" pitchFamily="34" charset="0"/>
              </a:rPr>
              <a:t>          </a:t>
            </a:r>
            <a:r>
              <a:rPr lang="en-US" sz="2000" dirty="0" smtClean="0">
                <a:latin typeface="Arial Narrow" pitchFamily="34" charset="0"/>
                <a:sym typeface="Wingdings"/>
              </a:rPr>
              <a:t></a:t>
            </a:r>
            <a:r>
              <a:rPr lang="en-US" sz="2000" dirty="0" smtClean="0">
                <a:latin typeface="Arial Narrow" pitchFamily="34" charset="0"/>
              </a:rPr>
              <a:t> manipulating the built environment such as landscape designs, </a:t>
            </a:r>
          </a:p>
          <a:p>
            <a:pPr marL="263525" indent="-263525">
              <a:buClr>
                <a:srgbClr val="FF0000"/>
              </a:buClr>
            </a:pPr>
            <a:r>
              <a:rPr lang="en-US" sz="2000" dirty="0" smtClean="0">
                <a:latin typeface="Arial Narrow" pitchFamily="34" charset="0"/>
              </a:rPr>
              <a:t>               natural surveillance, and using structures to divert or influence flow;</a:t>
            </a:r>
          </a:p>
          <a:p>
            <a:pPr marL="263525" indent="-263525">
              <a:buClr>
                <a:srgbClr val="FF0000"/>
              </a:buClr>
            </a:pPr>
            <a:endParaRPr lang="en-US" sz="2000" dirty="0" smtClean="0">
              <a:latin typeface="Arial Narrow" pitchFamily="34" charset="0"/>
            </a:endParaRPr>
          </a:p>
          <a:p>
            <a:pPr marL="263525" indent="-263525">
              <a:buClr>
                <a:srgbClr val="FF0000"/>
              </a:buClr>
              <a:buFont typeface="Wingdings" pitchFamily="2" charset="2"/>
              <a:buChar char="l"/>
            </a:pPr>
            <a:r>
              <a:rPr lang="en-US" sz="2000" b="1" dirty="0" smtClean="0">
                <a:solidFill>
                  <a:srgbClr val="FF0000"/>
                </a:solidFill>
                <a:latin typeface="Arial Narrow" pitchFamily="34" charset="0"/>
              </a:rPr>
              <a:t>Physical security monitoring</a:t>
            </a:r>
          </a:p>
          <a:p>
            <a:pPr marL="263525" indent="-263525">
              <a:buClr>
                <a:srgbClr val="FF0000"/>
              </a:buClr>
            </a:pPr>
            <a:r>
              <a:rPr lang="en-US" sz="2000" dirty="0" smtClean="0">
                <a:latin typeface="Arial Narrow" pitchFamily="34" charset="0"/>
              </a:rPr>
              <a:t>          </a:t>
            </a:r>
            <a:r>
              <a:rPr lang="en-US" sz="2000" dirty="0" smtClean="0">
                <a:latin typeface="Arial Narrow" pitchFamily="34" charset="0"/>
                <a:sym typeface="Wingdings"/>
              </a:rPr>
              <a:t></a:t>
            </a:r>
            <a:r>
              <a:rPr lang="en-US" sz="2000" dirty="0" smtClean="0">
                <a:latin typeface="Arial Narrow" pitchFamily="34" charset="0"/>
              </a:rPr>
              <a:t> alarms, cameras, access control;</a:t>
            </a:r>
          </a:p>
          <a:p>
            <a:pPr marL="263525" indent="-263525">
              <a:buClr>
                <a:srgbClr val="FF0000"/>
              </a:buClr>
            </a:pPr>
            <a:endParaRPr lang="en-US" sz="2000" dirty="0" smtClean="0">
              <a:latin typeface="Arial Narrow" pitchFamily="34" charset="0"/>
            </a:endParaRPr>
          </a:p>
          <a:p>
            <a:pPr marL="263525" indent="-263525">
              <a:buClr>
                <a:srgbClr val="FF0000"/>
              </a:buClr>
              <a:buFont typeface="Wingdings" pitchFamily="2" charset="2"/>
              <a:buChar char="l"/>
            </a:pPr>
            <a:r>
              <a:rPr lang="en-US" sz="2000" b="1" dirty="0" smtClean="0">
                <a:solidFill>
                  <a:srgbClr val="FF0000"/>
                </a:solidFill>
                <a:latin typeface="Arial Narrow" pitchFamily="34" charset="0"/>
              </a:rPr>
              <a:t>Security/terrorism awareness training </a:t>
            </a:r>
            <a:r>
              <a:rPr lang="en-US" sz="2000" dirty="0" smtClean="0">
                <a:latin typeface="Arial Narrow" pitchFamily="34" charset="0"/>
              </a:rPr>
              <a:t>for faith leaders;</a:t>
            </a:r>
          </a:p>
          <a:p>
            <a:pPr marL="263525" indent="-263525">
              <a:buClr>
                <a:srgbClr val="FF0000"/>
              </a:buClr>
              <a:buFont typeface="Wingdings" pitchFamily="2" charset="2"/>
              <a:buChar char="l"/>
            </a:pPr>
            <a:endParaRPr lang="en-US" sz="2000" dirty="0" smtClean="0">
              <a:latin typeface="Arial Narrow" pitchFamily="34" charset="0"/>
            </a:endParaRPr>
          </a:p>
          <a:p>
            <a:pPr marL="263525" indent="-263525">
              <a:buClr>
                <a:srgbClr val="FF0000"/>
              </a:buClr>
              <a:buFont typeface="Wingdings" pitchFamily="2" charset="2"/>
              <a:buChar char="l"/>
            </a:pPr>
            <a:r>
              <a:rPr lang="en-US" sz="2000" b="1" dirty="0" smtClean="0">
                <a:solidFill>
                  <a:srgbClr val="FF0000"/>
                </a:solidFill>
                <a:latin typeface="Arial Narrow" pitchFamily="34" charset="0"/>
              </a:rPr>
              <a:t>Establish a security committee </a:t>
            </a:r>
            <a:r>
              <a:rPr lang="en-US" sz="2000" dirty="0" smtClean="0">
                <a:latin typeface="Arial Narrow" pitchFamily="34" charset="0"/>
              </a:rPr>
              <a:t>that produces preparedness plans; and</a:t>
            </a:r>
          </a:p>
          <a:p>
            <a:pPr marL="263525" indent="-263525">
              <a:buClr>
                <a:srgbClr val="FF0000"/>
              </a:buClr>
              <a:buFont typeface="Wingdings" pitchFamily="2" charset="2"/>
              <a:buChar char="l"/>
            </a:pPr>
            <a:endParaRPr lang="en-US" sz="2000" dirty="0" smtClean="0">
              <a:latin typeface="Arial Narrow" pitchFamily="34" charset="0"/>
            </a:endParaRPr>
          </a:p>
          <a:p>
            <a:pPr marL="263525" indent="-263525">
              <a:buClr>
                <a:srgbClr val="FF0000"/>
              </a:buClr>
              <a:buFont typeface="Wingdings" pitchFamily="2" charset="2"/>
              <a:buChar char="l"/>
            </a:pPr>
            <a:r>
              <a:rPr lang="en-US" sz="2000" b="1" dirty="0" smtClean="0">
                <a:latin typeface="Arial Narrow" pitchFamily="34" charset="0"/>
              </a:rPr>
              <a:t>Foster positive relationships with </a:t>
            </a:r>
            <a:r>
              <a:rPr lang="en-US" sz="2000" b="1" dirty="0" smtClean="0">
                <a:solidFill>
                  <a:srgbClr val="FF0000"/>
                </a:solidFill>
                <a:latin typeface="Arial Narrow" pitchFamily="34" charset="0"/>
              </a:rPr>
              <a:t>local law enforcement</a:t>
            </a:r>
          </a:p>
        </p:txBody>
      </p:sp>
      <p:sp>
        <p:nvSpPr>
          <p:cNvPr id="3" name="2 - TextBox"/>
          <p:cNvSpPr txBox="1"/>
          <p:nvPr/>
        </p:nvSpPr>
        <p:spPr>
          <a:xfrm>
            <a:off x="6636465" y="348794"/>
            <a:ext cx="2066271" cy="307777"/>
          </a:xfrm>
          <a:prstGeom prst="rect">
            <a:avLst/>
          </a:prstGeom>
          <a:noFill/>
        </p:spPr>
        <p:txBody>
          <a:bodyPr wrap="none" rtlCol="0">
            <a:spAutoFit/>
          </a:bodyPr>
          <a:lstStyle/>
          <a:p>
            <a:r>
              <a:rPr lang="en-US" sz="1400" dirty="0" smtClean="0">
                <a:solidFill>
                  <a:srgbClr val="C00000"/>
                </a:solidFill>
                <a:latin typeface="Arial Black" pitchFamily="34" charset="0"/>
              </a:rPr>
              <a:t>Security strategies</a:t>
            </a:r>
            <a:endParaRPr lang="el-GR" sz="1400" dirty="0">
              <a:solidFill>
                <a:srgbClr val="C00000"/>
              </a:solidFill>
              <a:latin typeface="Arial Black"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94264" y="1150768"/>
            <a:ext cx="8672662" cy="5755422"/>
          </a:xfrm>
          <a:prstGeom prst="rect">
            <a:avLst/>
          </a:prstGeom>
        </p:spPr>
        <p:txBody>
          <a:bodyPr wrap="square">
            <a:spAutoFit/>
          </a:bodyPr>
          <a:lstStyle/>
          <a:p>
            <a:r>
              <a:rPr lang="en-US" sz="1600" b="1" dirty="0" smtClean="0">
                <a:solidFill>
                  <a:srgbClr val="FF0000"/>
                </a:solidFill>
                <a:latin typeface="Arial Narrow" pitchFamily="34" charset="0"/>
              </a:rPr>
              <a:t>1. Background Checks (volunteers) – complete background </a:t>
            </a:r>
            <a:r>
              <a:rPr lang="en-US" sz="1600" b="1" dirty="0">
                <a:solidFill>
                  <a:srgbClr val="FF0000"/>
                </a:solidFill>
                <a:latin typeface="Arial Narrow" pitchFamily="34" charset="0"/>
              </a:rPr>
              <a:t>checks through experienced </a:t>
            </a:r>
            <a:r>
              <a:rPr lang="en-US" sz="1600" b="1" dirty="0" smtClean="0">
                <a:solidFill>
                  <a:srgbClr val="FF0000"/>
                </a:solidFill>
                <a:latin typeface="Arial Narrow" pitchFamily="34" charset="0"/>
              </a:rPr>
              <a:t>firms</a:t>
            </a:r>
          </a:p>
          <a:p>
            <a:r>
              <a:rPr lang="en-US" sz="1600" dirty="0" smtClean="0">
                <a:latin typeface="Arial Narrow" pitchFamily="34" charset="0"/>
              </a:rPr>
              <a:t>         </a:t>
            </a:r>
            <a:r>
              <a:rPr lang="en-US" sz="1600" dirty="0" smtClean="0">
                <a:latin typeface="Arial Narrow" pitchFamily="34" charset="0"/>
                <a:sym typeface="Wingdings"/>
              </a:rPr>
              <a:t> </a:t>
            </a:r>
            <a:r>
              <a:rPr lang="en-US" sz="1600" dirty="0" smtClean="0">
                <a:latin typeface="Arial Narrow" pitchFamily="34" charset="0"/>
              </a:rPr>
              <a:t>Searches don’t </a:t>
            </a:r>
            <a:r>
              <a:rPr lang="en-US" sz="1600" dirty="0">
                <a:latin typeface="Arial Narrow" pitchFamily="34" charset="0"/>
              </a:rPr>
              <a:t>look beyond national databases </a:t>
            </a:r>
            <a:r>
              <a:rPr lang="en-US" sz="1600" dirty="0" smtClean="0">
                <a:latin typeface="Arial Narrow" pitchFamily="34" charset="0"/>
              </a:rPr>
              <a:t>into </a:t>
            </a:r>
            <a:r>
              <a:rPr lang="en-US" sz="1600" dirty="0">
                <a:latin typeface="Arial Narrow" pitchFamily="34" charset="0"/>
              </a:rPr>
              <a:t>county criminal records, social </a:t>
            </a:r>
            <a:endParaRPr lang="en-US" sz="1600" dirty="0" smtClean="0">
              <a:latin typeface="Arial Narrow" pitchFamily="34" charset="0"/>
            </a:endParaRPr>
          </a:p>
          <a:p>
            <a:r>
              <a:rPr lang="en-US" sz="1600" dirty="0" smtClean="0">
                <a:latin typeface="Arial Narrow" pitchFamily="34" charset="0"/>
              </a:rPr>
              <a:t>              security </a:t>
            </a:r>
            <a:r>
              <a:rPr lang="en-US" sz="1600" dirty="0">
                <a:latin typeface="Arial Narrow" pitchFamily="34" charset="0"/>
              </a:rPr>
              <a:t>records or maiden name </a:t>
            </a:r>
            <a:r>
              <a:rPr lang="en-US" sz="1600" dirty="0" smtClean="0">
                <a:latin typeface="Arial Narrow" pitchFamily="34" charset="0"/>
              </a:rPr>
              <a:t>records</a:t>
            </a:r>
            <a:endParaRPr lang="en-US" sz="1600" dirty="0">
              <a:latin typeface="Arial Narrow" pitchFamily="34" charset="0"/>
            </a:endParaRPr>
          </a:p>
          <a:p>
            <a:r>
              <a:rPr lang="en-US" sz="1600" dirty="0" smtClean="0">
                <a:latin typeface="Arial Narrow" pitchFamily="34" charset="0"/>
              </a:rPr>
              <a:t>                     </a:t>
            </a:r>
            <a:r>
              <a:rPr lang="en-US" sz="1600" dirty="0" smtClean="0">
                <a:solidFill>
                  <a:srgbClr val="FF0000"/>
                </a:solidFill>
                <a:latin typeface="Arial Narrow"/>
              </a:rPr>
              <a:t>►</a:t>
            </a:r>
            <a:r>
              <a:rPr lang="en-US" sz="1600" b="1" dirty="0" smtClean="0">
                <a:latin typeface="Arial Narrow" pitchFamily="34" charset="0"/>
              </a:rPr>
              <a:t>9% </a:t>
            </a:r>
            <a:r>
              <a:rPr lang="en-US" sz="1600" dirty="0">
                <a:latin typeface="Arial Narrow" pitchFamily="34" charset="0"/>
              </a:rPr>
              <a:t>of church volunteers and staff </a:t>
            </a:r>
            <a:r>
              <a:rPr lang="en-US" sz="1600" dirty="0" smtClean="0">
                <a:latin typeface="Arial Narrow" pitchFamily="34" charset="0"/>
              </a:rPr>
              <a:t>have </a:t>
            </a:r>
            <a:r>
              <a:rPr lang="en-US" sz="1600" dirty="0">
                <a:latin typeface="Arial Narrow" pitchFamily="34" charset="0"/>
              </a:rPr>
              <a:t>a flagged </a:t>
            </a:r>
            <a:r>
              <a:rPr lang="en-US" sz="1600" dirty="0" smtClean="0">
                <a:latin typeface="Arial Narrow" pitchFamily="34" charset="0"/>
              </a:rPr>
              <a:t>profile ;  </a:t>
            </a:r>
            <a:r>
              <a:rPr lang="en-US" sz="1600" b="1" dirty="0">
                <a:latin typeface="Arial Narrow" pitchFamily="34" charset="0"/>
              </a:rPr>
              <a:t>4% </a:t>
            </a:r>
            <a:r>
              <a:rPr lang="en-US" sz="1600" dirty="0">
                <a:latin typeface="Arial Narrow" pitchFamily="34" charset="0"/>
              </a:rPr>
              <a:t>have criminal </a:t>
            </a:r>
            <a:r>
              <a:rPr lang="en-US" sz="1600" dirty="0" smtClean="0">
                <a:latin typeface="Arial Narrow" pitchFamily="34" charset="0"/>
              </a:rPr>
              <a:t>histories;</a:t>
            </a:r>
            <a:endParaRPr lang="en-US" sz="1600" dirty="0">
              <a:latin typeface="Arial Narrow" pitchFamily="34" charset="0"/>
            </a:endParaRPr>
          </a:p>
          <a:p>
            <a:r>
              <a:rPr lang="en-US" sz="1600" dirty="0" smtClean="0">
                <a:latin typeface="Arial Narrow" pitchFamily="34" charset="0"/>
              </a:rPr>
              <a:t>                    </a:t>
            </a:r>
            <a:r>
              <a:rPr lang="en-US" sz="1600" dirty="0" smtClean="0">
                <a:solidFill>
                  <a:srgbClr val="FF0000"/>
                </a:solidFill>
                <a:latin typeface="Arial Narrow" pitchFamily="34" charset="0"/>
              </a:rPr>
              <a:t> </a:t>
            </a:r>
            <a:r>
              <a:rPr lang="en-US" sz="1600" dirty="0" smtClean="0">
                <a:solidFill>
                  <a:srgbClr val="FF0000"/>
                </a:solidFill>
                <a:latin typeface="Arial Narrow"/>
              </a:rPr>
              <a:t>►</a:t>
            </a:r>
            <a:r>
              <a:rPr lang="en-US" sz="1600" dirty="0" smtClean="0">
                <a:latin typeface="Arial Narrow" pitchFamily="34" charset="0"/>
              </a:rPr>
              <a:t>Child abuse in churches: </a:t>
            </a:r>
            <a:r>
              <a:rPr lang="en-US" sz="1600" b="1" dirty="0" smtClean="0">
                <a:latin typeface="Arial Narrow" pitchFamily="34" charset="0"/>
              </a:rPr>
              <a:t>90</a:t>
            </a:r>
            <a:r>
              <a:rPr lang="en-US" sz="1600" b="1" dirty="0">
                <a:latin typeface="Arial Narrow" pitchFamily="34" charset="0"/>
              </a:rPr>
              <a:t>% </a:t>
            </a:r>
            <a:r>
              <a:rPr lang="en-US" sz="1600" dirty="0">
                <a:latin typeface="Arial Narrow" pitchFamily="34" charset="0"/>
              </a:rPr>
              <a:t>of sexual predators not being in any </a:t>
            </a:r>
            <a:r>
              <a:rPr lang="en-US" sz="1600" dirty="0" smtClean="0">
                <a:latin typeface="Arial Narrow" pitchFamily="34" charset="0"/>
              </a:rPr>
              <a:t>criminal database</a:t>
            </a:r>
            <a:endParaRPr lang="en-US" sz="1600" dirty="0">
              <a:latin typeface="Arial Narrow" pitchFamily="34" charset="0"/>
            </a:endParaRPr>
          </a:p>
          <a:p>
            <a:endParaRPr lang="en-US" sz="1600" dirty="0">
              <a:latin typeface="Arial Narrow" pitchFamily="34" charset="0"/>
            </a:endParaRPr>
          </a:p>
          <a:p>
            <a:r>
              <a:rPr lang="en-US" sz="1600" b="1" dirty="0">
                <a:solidFill>
                  <a:srgbClr val="FF0000"/>
                </a:solidFill>
                <a:latin typeface="Arial Narrow" pitchFamily="34" charset="0"/>
              </a:rPr>
              <a:t>2. </a:t>
            </a:r>
            <a:r>
              <a:rPr lang="en-US" sz="1600" b="1" dirty="0" smtClean="0">
                <a:solidFill>
                  <a:srgbClr val="FF0000"/>
                </a:solidFill>
                <a:latin typeface="Arial Narrow" pitchFamily="34" charset="0"/>
              </a:rPr>
              <a:t>Check-in </a:t>
            </a:r>
            <a:r>
              <a:rPr lang="en-US" sz="1600" b="1" dirty="0">
                <a:solidFill>
                  <a:srgbClr val="FF0000"/>
                </a:solidFill>
                <a:latin typeface="Arial Narrow" pitchFamily="34" charset="0"/>
              </a:rPr>
              <a:t>System </a:t>
            </a:r>
            <a:r>
              <a:rPr lang="en-US" sz="1600" b="1" dirty="0" smtClean="0">
                <a:solidFill>
                  <a:srgbClr val="FF0000"/>
                </a:solidFill>
                <a:latin typeface="Arial Narrow" pitchFamily="34" charset="0"/>
              </a:rPr>
              <a:t>– a </a:t>
            </a:r>
            <a:r>
              <a:rPr lang="en-US" sz="1600" b="1" dirty="0">
                <a:solidFill>
                  <a:srgbClr val="FF0000"/>
                </a:solidFill>
                <a:latin typeface="Arial Narrow" pitchFamily="34" charset="0"/>
              </a:rPr>
              <a:t>secure check in system for children &amp; events </a:t>
            </a:r>
            <a:endParaRPr lang="en-US" sz="1600" b="1" dirty="0" smtClean="0">
              <a:solidFill>
                <a:srgbClr val="FF0000"/>
              </a:solidFill>
              <a:latin typeface="Arial Narrow" pitchFamily="34" charset="0"/>
            </a:endParaRPr>
          </a:p>
          <a:p>
            <a:r>
              <a:rPr lang="en-US" sz="1600" dirty="0" smtClean="0">
                <a:latin typeface="Arial Narrow" pitchFamily="34" charset="0"/>
              </a:rPr>
              <a:t>          </a:t>
            </a:r>
            <a:r>
              <a:rPr lang="en-US" sz="1600" dirty="0" smtClean="0">
                <a:latin typeface="Arial Narrow" pitchFamily="34" charset="0"/>
                <a:sym typeface="Wingdings"/>
              </a:rPr>
              <a:t> </a:t>
            </a:r>
            <a:r>
              <a:rPr lang="en-US" sz="1600" dirty="0" smtClean="0">
                <a:latin typeface="Arial Narrow" pitchFamily="34" charset="0"/>
              </a:rPr>
              <a:t>Computer check-in system; name tags; children delivery protocol; medical info</a:t>
            </a:r>
          </a:p>
          <a:p>
            <a:endParaRPr lang="en-US" sz="1600" dirty="0">
              <a:latin typeface="Arial Narrow" pitchFamily="34" charset="0"/>
            </a:endParaRPr>
          </a:p>
          <a:p>
            <a:r>
              <a:rPr lang="en-US" sz="1600" b="1" dirty="0">
                <a:solidFill>
                  <a:srgbClr val="FF0000"/>
                </a:solidFill>
                <a:latin typeface="Arial Narrow" pitchFamily="34" charset="0"/>
              </a:rPr>
              <a:t>3. Aggressive Friendliness </a:t>
            </a:r>
            <a:r>
              <a:rPr lang="en-US" sz="1600" b="1" dirty="0" smtClean="0">
                <a:solidFill>
                  <a:srgbClr val="FF0000"/>
                </a:solidFill>
                <a:latin typeface="Arial Narrow" pitchFamily="34" charset="0"/>
              </a:rPr>
              <a:t>– training </a:t>
            </a:r>
            <a:r>
              <a:rPr lang="en-US" sz="1600" b="1" dirty="0">
                <a:solidFill>
                  <a:srgbClr val="FF0000"/>
                </a:solidFill>
                <a:latin typeface="Arial Narrow" pitchFamily="34" charset="0"/>
              </a:rPr>
              <a:t>to intervene with difficult people </a:t>
            </a:r>
            <a:r>
              <a:rPr lang="en-US" sz="1600" b="1" dirty="0" smtClean="0">
                <a:solidFill>
                  <a:srgbClr val="FF0000"/>
                </a:solidFill>
                <a:latin typeface="Arial Narrow" pitchFamily="34" charset="0"/>
              </a:rPr>
              <a:t>politely</a:t>
            </a:r>
          </a:p>
          <a:p>
            <a:r>
              <a:rPr lang="en-US" sz="1600" dirty="0" smtClean="0">
                <a:latin typeface="Arial Narrow" pitchFamily="34" charset="0"/>
              </a:rPr>
              <a:t>           </a:t>
            </a:r>
            <a:r>
              <a:rPr lang="en-US" sz="1600" dirty="0" smtClean="0">
                <a:latin typeface="Arial Narrow" pitchFamily="34" charset="0"/>
                <a:sym typeface="Wingdings"/>
              </a:rPr>
              <a:t> A</a:t>
            </a:r>
            <a:r>
              <a:rPr lang="en-US" sz="1600" dirty="0" smtClean="0">
                <a:latin typeface="Arial Narrow" pitchFamily="34" charset="0"/>
              </a:rPr>
              <a:t> de-escalation </a:t>
            </a:r>
            <a:r>
              <a:rPr lang="en-US" sz="1600" dirty="0">
                <a:latin typeface="Arial Narrow" pitchFamily="34" charset="0"/>
              </a:rPr>
              <a:t>technique aimed at </a:t>
            </a:r>
            <a:r>
              <a:rPr lang="en-US" sz="1600" dirty="0" smtClean="0">
                <a:latin typeface="Arial Narrow" pitchFamily="34" charset="0"/>
              </a:rPr>
              <a:t>gently confronting </a:t>
            </a:r>
            <a:r>
              <a:rPr lang="en-US" sz="1600" dirty="0">
                <a:latin typeface="Arial Narrow" pitchFamily="34" charset="0"/>
              </a:rPr>
              <a:t>the individual </a:t>
            </a:r>
            <a:r>
              <a:rPr lang="en-US" sz="1600" dirty="0" smtClean="0">
                <a:latin typeface="Arial Narrow" pitchFamily="34" charset="0"/>
              </a:rPr>
              <a:t>in </a:t>
            </a:r>
            <a:r>
              <a:rPr lang="en-US" sz="1600" dirty="0">
                <a:latin typeface="Arial Narrow" pitchFamily="34" charset="0"/>
              </a:rPr>
              <a:t>a </a:t>
            </a:r>
            <a:r>
              <a:rPr lang="en-US" sz="1600" dirty="0" smtClean="0">
                <a:latin typeface="Arial Narrow" pitchFamily="34" charset="0"/>
              </a:rPr>
              <a:t>non-threatening </a:t>
            </a:r>
            <a:r>
              <a:rPr lang="en-US" sz="1600" dirty="0">
                <a:latin typeface="Arial Narrow" pitchFamily="34" charset="0"/>
              </a:rPr>
              <a:t>way.</a:t>
            </a:r>
          </a:p>
          <a:p>
            <a:endParaRPr lang="en-US" sz="1600" dirty="0">
              <a:latin typeface="Arial Narrow" pitchFamily="34" charset="0"/>
            </a:endParaRPr>
          </a:p>
          <a:p>
            <a:r>
              <a:rPr lang="en-US" sz="1600" b="1" dirty="0">
                <a:solidFill>
                  <a:srgbClr val="FF0000"/>
                </a:solidFill>
                <a:latin typeface="Arial Narrow" pitchFamily="34" charset="0"/>
              </a:rPr>
              <a:t>4. Emergency Action Plan </a:t>
            </a:r>
            <a:r>
              <a:rPr lang="en-US" sz="1600" b="1" dirty="0" smtClean="0">
                <a:solidFill>
                  <a:srgbClr val="FF0000"/>
                </a:solidFill>
                <a:latin typeface="Arial Narrow" pitchFamily="34" charset="0"/>
              </a:rPr>
              <a:t>– steps </a:t>
            </a:r>
            <a:r>
              <a:rPr lang="en-US" sz="1600" b="1" dirty="0">
                <a:solidFill>
                  <a:srgbClr val="FF0000"/>
                </a:solidFill>
                <a:latin typeface="Arial Narrow" pitchFamily="34" charset="0"/>
              </a:rPr>
              <a:t>to identify, evaluate and </a:t>
            </a:r>
            <a:r>
              <a:rPr lang="en-US" sz="1600" b="1" dirty="0" smtClean="0">
                <a:solidFill>
                  <a:srgbClr val="FF0000"/>
                </a:solidFill>
                <a:latin typeface="Arial Narrow" pitchFamily="34" charset="0"/>
              </a:rPr>
              <a:t>respond </a:t>
            </a:r>
            <a:r>
              <a:rPr lang="en-US" sz="1600" b="1" dirty="0">
                <a:solidFill>
                  <a:srgbClr val="FF0000"/>
                </a:solidFill>
                <a:latin typeface="Arial Narrow" pitchFamily="34" charset="0"/>
              </a:rPr>
              <a:t>to an </a:t>
            </a:r>
            <a:r>
              <a:rPr lang="en-US" sz="1600" b="1" dirty="0" smtClean="0">
                <a:solidFill>
                  <a:srgbClr val="FF0000"/>
                </a:solidFill>
                <a:latin typeface="Arial Narrow" pitchFamily="34" charset="0"/>
              </a:rPr>
              <a:t>emergency</a:t>
            </a:r>
          </a:p>
          <a:p>
            <a:pPr marL="179388">
              <a:buClr>
                <a:srgbClr val="FF0000"/>
              </a:buClr>
              <a:buSzPct val="120000"/>
              <a:buFont typeface="Wingdings" pitchFamily="2" charset="2"/>
              <a:buChar char="þ"/>
            </a:pPr>
            <a:r>
              <a:rPr lang="en-US" sz="1600" dirty="0" smtClean="0">
                <a:latin typeface="Arial Narrow" pitchFamily="34" charset="0"/>
              </a:rPr>
              <a:t> Medical </a:t>
            </a:r>
            <a:r>
              <a:rPr lang="en-US" sz="1600" dirty="0">
                <a:latin typeface="Arial Narrow" pitchFamily="34" charset="0"/>
              </a:rPr>
              <a:t>Emergencies</a:t>
            </a:r>
          </a:p>
          <a:p>
            <a:pPr marL="179388">
              <a:buClr>
                <a:srgbClr val="FF0000"/>
              </a:buClr>
              <a:buSzPct val="120000"/>
              <a:buFont typeface="Wingdings" pitchFamily="2" charset="2"/>
              <a:buChar char="þ"/>
            </a:pPr>
            <a:r>
              <a:rPr lang="en-US" sz="1600" dirty="0" smtClean="0">
                <a:latin typeface="Arial Narrow" pitchFamily="34" charset="0"/>
              </a:rPr>
              <a:t> Power </a:t>
            </a:r>
            <a:r>
              <a:rPr lang="en-US" sz="1600" dirty="0">
                <a:latin typeface="Arial Narrow" pitchFamily="34" charset="0"/>
              </a:rPr>
              <a:t>Outages</a:t>
            </a:r>
          </a:p>
          <a:p>
            <a:pPr marL="179388">
              <a:buClr>
                <a:srgbClr val="FF0000"/>
              </a:buClr>
              <a:buSzPct val="120000"/>
              <a:buFont typeface="Wingdings" pitchFamily="2" charset="2"/>
              <a:buChar char="þ"/>
            </a:pPr>
            <a:r>
              <a:rPr lang="en-US" sz="1600" dirty="0" smtClean="0">
                <a:latin typeface="Arial Narrow" pitchFamily="34" charset="0"/>
              </a:rPr>
              <a:t> Evacuation </a:t>
            </a:r>
            <a:r>
              <a:rPr lang="en-US" sz="1600" dirty="0">
                <a:latin typeface="Arial Narrow" pitchFamily="34" charset="0"/>
              </a:rPr>
              <a:t>Plans</a:t>
            </a:r>
          </a:p>
          <a:p>
            <a:pPr marL="179388">
              <a:buClr>
                <a:srgbClr val="FF0000"/>
              </a:buClr>
              <a:buSzPct val="120000"/>
              <a:buFont typeface="Wingdings" pitchFamily="2" charset="2"/>
              <a:buChar char="þ"/>
            </a:pPr>
            <a:r>
              <a:rPr lang="en-US" sz="1600" dirty="0" smtClean="0">
                <a:latin typeface="Arial Narrow" pitchFamily="34" charset="0"/>
              </a:rPr>
              <a:t> Bomb </a:t>
            </a:r>
            <a:r>
              <a:rPr lang="en-US" sz="1600" dirty="0">
                <a:latin typeface="Arial Narrow" pitchFamily="34" charset="0"/>
              </a:rPr>
              <a:t>Threats</a:t>
            </a:r>
          </a:p>
          <a:p>
            <a:pPr marL="179388">
              <a:buClr>
                <a:srgbClr val="FF0000"/>
              </a:buClr>
              <a:buSzPct val="120000"/>
              <a:buFont typeface="Wingdings" pitchFamily="2" charset="2"/>
              <a:buChar char="þ"/>
            </a:pPr>
            <a:r>
              <a:rPr lang="en-US" sz="1600" dirty="0" smtClean="0">
                <a:latin typeface="Arial Narrow" pitchFamily="34" charset="0"/>
              </a:rPr>
              <a:t> Fire </a:t>
            </a:r>
            <a:r>
              <a:rPr lang="en-US" sz="1600" dirty="0">
                <a:latin typeface="Arial Narrow" pitchFamily="34" charset="0"/>
              </a:rPr>
              <a:t>Drills</a:t>
            </a:r>
          </a:p>
          <a:p>
            <a:pPr marL="179388">
              <a:buClr>
                <a:srgbClr val="FF0000"/>
              </a:buClr>
              <a:buSzPct val="120000"/>
              <a:buFont typeface="Wingdings" pitchFamily="2" charset="2"/>
              <a:buChar char="þ"/>
            </a:pPr>
            <a:r>
              <a:rPr lang="en-US" sz="1600" dirty="0" smtClean="0">
                <a:latin typeface="Arial Narrow" pitchFamily="34" charset="0"/>
              </a:rPr>
              <a:t> Lock </a:t>
            </a:r>
            <a:r>
              <a:rPr lang="en-US" sz="1600" dirty="0">
                <a:latin typeface="Arial Narrow" pitchFamily="34" charset="0"/>
              </a:rPr>
              <a:t>Down Procedures</a:t>
            </a:r>
          </a:p>
          <a:p>
            <a:pPr marL="179388">
              <a:buClr>
                <a:srgbClr val="FF0000"/>
              </a:buClr>
              <a:buSzPct val="120000"/>
              <a:buFont typeface="Wingdings" pitchFamily="2" charset="2"/>
              <a:buChar char="þ"/>
            </a:pPr>
            <a:r>
              <a:rPr lang="en-US" sz="1600" dirty="0" smtClean="0">
                <a:latin typeface="Arial Narrow" pitchFamily="34" charset="0"/>
              </a:rPr>
              <a:t> Security </a:t>
            </a:r>
            <a:endParaRPr lang="en-US" sz="1600" dirty="0">
              <a:latin typeface="Arial Narrow" pitchFamily="34" charset="0"/>
            </a:endParaRPr>
          </a:p>
          <a:p>
            <a:pPr marL="179388">
              <a:buClr>
                <a:srgbClr val="FF0000"/>
              </a:buClr>
              <a:buSzPct val="120000"/>
              <a:buFont typeface="Wingdings" pitchFamily="2" charset="2"/>
              <a:buChar char="þ"/>
            </a:pPr>
            <a:r>
              <a:rPr lang="en-US" sz="1600" dirty="0" smtClean="0">
                <a:latin typeface="Arial Narrow" pitchFamily="34" charset="0"/>
              </a:rPr>
              <a:t> Coordination </a:t>
            </a:r>
            <a:r>
              <a:rPr lang="en-US" sz="1600" dirty="0">
                <a:latin typeface="Arial Narrow" pitchFamily="34" charset="0"/>
              </a:rPr>
              <a:t>Training</a:t>
            </a:r>
          </a:p>
          <a:p>
            <a:endParaRPr lang="en-US" sz="1600" dirty="0">
              <a:latin typeface="Arial Narrow" pitchFamily="34" charset="0"/>
            </a:endParaRPr>
          </a:p>
          <a:p>
            <a:endParaRPr lang="en-US" sz="1600" dirty="0">
              <a:latin typeface="Arial Narrow" pitchFamily="34" charset="0"/>
            </a:endParaRPr>
          </a:p>
        </p:txBody>
      </p:sp>
      <p:sp>
        <p:nvSpPr>
          <p:cNvPr id="4" name="3 - TextBox"/>
          <p:cNvSpPr txBox="1"/>
          <p:nvPr/>
        </p:nvSpPr>
        <p:spPr>
          <a:xfrm>
            <a:off x="6523341" y="348794"/>
            <a:ext cx="2188420" cy="307777"/>
          </a:xfrm>
          <a:prstGeom prst="rect">
            <a:avLst/>
          </a:prstGeom>
          <a:noFill/>
        </p:spPr>
        <p:txBody>
          <a:bodyPr wrap="none" rtlCol="0">
            <a:spAutoFit/>
          </a:bodyPr>
          <a:lstStyle/>
          <a:p>
            <a:r>
              <a:rPr lang="en-US" sz="1400" dirty="0" smtClean="0">
                <a:solidFill>
                  <a:srgbClr val="C00000"/>
                </a:solidFill>
                <a:latin typeface="Arial Black" pitchFamily="34" charset="0"/>
              </a:rPr>
              <a:t>Critical security tips</a:t>
            </a:r>
            <a:endParaRPr lang="el-GR" sz="1400" dirty="0">
              <a:solidFill>
                <a:srgbClr val="C00000"/>
              </a:solidFill>
              <a:latin typeface="Arial Black" pitchFamily="34" charset="0"/>
            </a:endParaRPr>
          </a:p>
        </p:txBody>
      </p:sp>
      <p:grpSp>
        <p:nvGrpSpPr>
          <p:cNvPr id="8" name="7 - Ομάδα"/>
          <p:cNvGrpSpPr/>
          <p:nvPr/>
        </p:nvGrpSpPr>
        <p:grpSpPr>
          <a:xfrm>
            <a:off x="4355184" y="4605942"/>
            <a:ext cx="4496585" cy="2054738"/>
            <a:chOff x="4355184" y="4605942"/>
            <a:chExt cx="4496585" cy="2054738"/>
          </a:xfrm>
        </p:grpSpPr>
        <p:pic>
          <p:nvPicPr>
            <p:cNvPr id="22530" name="Picture 2" descr="http://williamsteaparty.com/wp-content/uploads/2013/03/nogunsinchurch_302.jpg"/>
            <p:cNvPicPr>
              <a:picLocks noChangeAspect="1" noChangeArrowheads="1"/>
            </p:cNvPicPr>
            <p:nvPr/>
          </p:nvPicPr>
          <p:blipFill>
            <a:blip r:embed="rId2" cstate="print"/>
            <a:srcRect/>
            <a:stretch>
              <a:fillRect/>
            </a:stretch>
          </p:blipFill>
          <p:spPr bwMode="auto">
            <a:xfrm>
              <a:off x="5962487" y="4605942"/>
              <a:ext cx="2876550" cy="2038350"/>
            </a:xfrm>
            <a:prstGeom prst="rect">
              <a:avLst/>
            </a:prstGeom>
            <a:noFill/>
          </p:spPr>
        </p:pic>
        <p:sp>
          <p:nvSpPr>
            <p:cNvPr id="5" name="4 - Ορθογώνιο"/>
            <p:cNvSpPr/>
            <p:nvPr/>
          </p:nvSpPr>
          <p:spPr>
            <a:xfrm>
              <a:off x="4359900" y="4629355"/>
              <a:ext cx="1871221" cy="2031325"/>
            </a:xfrm>
            <a:prstGeom prst="rect">
              <a:avLst/>
            </a:prstGeom>
          </p:spPr>
          <p:txBody>
            <a:bodyPr wrap="square">
              <a:spAutoFit/>
            </a:bodyPr>
            <a:lstStyle/>
            <a:p>
              <a:r>
                <a:rPr lang="en-US" sz="1400" b="1" dirty="0" smtClean="0">
                  <a:latin typeface="Arial Narrow" pitchFamily="34" charset="0"/>
                </a:rPr>
                <a:t>Churches that are designated </a:t>
              </a:r>
              <a:r>
                <a:rPr lang="en-US" sz="1400" b="1" dirty="0" smtClean="0">
                  <a:solidFill>
                    <a:srgbClr val="FF0000"/>
                  </a:solidFill>
                  <a:latin typeface="Arial Narrow" pitchFamily="34" charset="0"/>
                </a:rPr>
                <a:t>gun free zones</a:t>
              </a:r>
              <a:r>
                <a:rPr lang="en-US" sz="1400" b="1" dirty="0" smtClean="0">
                  <a:latin typeface="Arial Narrow" pitchFamily="34" charset="0"/>
                </a:rPr>
                <a:t> are at </a:t>
              </a:r>
              <a:r>
                <a:rPr lang="en-US" sz="1400" b="1" u="sng" dirty="0" smtClean="0">
                  <a:latin typeface="Arial Narrow" pitchFamily="34" charset="0"/>
                </a:rPr>
                <a:t>much higher risk</a:t>
              </a:r>
              <a:r>
                <a:rPr lang="en-US" sz="1400" b="1" dirty="0" smtClean="0">
                  <a:latin typeface="Arial Narrow" pitchFamily="34" charset="0"/>
                </a:rPr>
                <a:t> of large scale loss of life than those that have the option of armed responders who can react immediately.</a:t>
              </a:r>
              <a:endParaRPr lang="el-GR" sz="1400" b="1" dirty="0">
                <a:latin typeface="Arial Narrow" pitchFamily="34" charset="0"/>
              </a:endParaRPr>
            </a:p>
          </p:txBody>
        </p:sp>
        <p:sp>
          <p:nvSpPr>
            <p:cNvPr id="7" name="6 - Ορθογώνιο"/>
            <p:cNvSpPr/>
            <p:nvPr/>
          </p:nvSpPr>
          <p:spPr>
            <a:xfrm>
              <a:off x="4355184" y="4609707"/>
              <a:ext cx="4496585" cy="20173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 calcmode="lin" valueType="num">
                                      <p:cBhvr additive="base">
                                        <p:cTn id="7"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6" end="6"/>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anim calcmode="lin" valueType="num">
                                      <p:cBhvr additive="base">
                                        <p:cTn id="11"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anim calcmode="lin" valueType="num">
                                      <p:cBhvr additive="base">
                                        <p:cTn id="17"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txEl>
                                              <p:pRg st="9" end="9"/>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anim calcmode="lin" valueType="num">
                                      <p:cBhvr additive="base">
                                        <p:cTn id="21" dur="500" fill="hold"/>
                                        <p:tgtEl>
                                          <p:spTgt spid="2">
                                            <p:txEl>
                                              <p:pRg st="10" end="1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anim calcmode="lin" valueType="num">
                                      <p:cBhvr additive="base">
                                        <p:cTn id="27"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12" end="1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13" end="13"/>
                                            </p:txEl>
                                          </p:spTgt>
                                        </p:tgtEl>
                                        <p:attrNameLst>
                                          <p:attrName>style.visibility</p:attrName>
                                        </p:attrNameLst>
                                      </p:cBhvr>
                                      <p:to>
                                        <p:strVal val="visible"/>
                                      </p:to>
                                    </p:set>
                                    <p:anim calcmode="lin" valueType="num">
                                      <p:cBhvr additive="base">
                                        <p:cTn id="31"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13" end="1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14" end="14"/>
                                            </p:txEl>
                                          </p:spTgt>
                                        </p:tgtEl>
                                        <p:attrNameLst>
                                          <p:attrName>style.visibility</p:attrName>
                                        </p:attrNameLst>
                                      </p:cBhvr>
                                      <p:to>
                                        <p:strVal val="visible"/>
                                      </p:to>
                                    </p:set>
                                    <p:anim calcmode="lin" valueType="num">
                                      <p:cBhvr additive="base">
                                        <p:cTn id="35"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14" end="1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15" end="15"/>
                                            </p:txEl>
                                          </p:spTgt>
                                        </p:tgtEl>
                                        <p:attrNameLst>
                                          <p:attrName>style.visibility</p:attrName>
                                        </p:attrNameLst>
                                      </p:cBhvr>
                                      <p:to>
                                        <p:strVal val="visible"/>
                                      </p:to>
                                    </p:set>
                                    <p:anim calcmode="lin" valueType="num">
                                      <p:cBhvr additive="base">
                                        <p:cTn id="39" dur="500" fill="hold"/>
                                        <p:tgtEl>
                                          <p:spTgt spid="2">
                                            <p:txEl>
                                              <p:pRg st="15" end="1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15" end="1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
                                            <p:txEl>
                                              <p:pRg st="16" end="16"/>
                                            </p:txEl>
                                          </p:spTgt>
                                        </p:tgtEl>
                                        <p:attrNameLst>
                                          <p:attrName>style.visibility</p:attrName>
                                        </p:attrNameLst>
                                      </p:cBhvr>
                                      <p:to>
                                        <p:strVal val="visible"/>
                                      </p:to>
                                    </p:set>
                                    <p:anim calcmode="lin" valueType="num">
                                      <p:cBhvr additive="base">
                                        <p:cTn id="43" dur="500" fill="hold"/>
                                        <p:tgtEl>
                                          <p:spTgt spid="2">
                                            <p:txEl>
                                              <p:pRg st="16" end="1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6" end="1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
                                            <p:txEl>
                                              <p:pRg st="17" end="17"/>
                                            </p:txEl>
                                          </p:spTgt>
                                        </p:tgtEl>
                                        <p:attrNameLst>
                                          <p:attrName>style.visibility</p:attrName>
                                        </p:attrNameLst>
                                      </p:cBhvr>
                                      <p:to>
                                        <p:strVal val="visible"/>
                                      </p:to>
                                    </p:set>
                                    <p:anim calcmode="lin" valueType="num">
                                      <p:cBhvr additive="base">
                                        <p:cTn id="47" dur="500" fill="hold"/>
                                        <p:tgtEl>
                                          <p:spTgt spid="2">
                                            <p:txEl>
                                              <p:pRg st="17" end="1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17" end="17"/>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
                                            <p:txEl>
                                              <p:pRg st="18" end="18"/>
                                            </p:txEl>
                                          </p:spTgt>
                                        </p:tgtEl>
                                        <p:attrNameLst>
                                          <p:attrName>style.visibility</p:attrName>
                                        </p:attrNameLst>
                                      </p:cBhvr>
                                      <p:to>
                                        <p:strVal val="visible"/>
                                      </p:to>
                                    </p:set>
                                    <p:anim calcmode="lin" valueType="num">
                                      <p:cBhvr additive="base">
                                        <p:cTn id="51" dur="500" fill="hold"/>
                                        <p:tgtEl>
                                          <p:spTgt spid="2">
                                            <p:txEl>
                                              <p:pRg st="18" end="1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txEl>
                                              <p:pRg st="18" end="18"/>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
                                            <p:txEl>
                                              <p:pRg st="19" end="19"/>
                                            </p:txEl>
                                          </p:spTgt>
                                        </p:tgtEl>
                                        <p:attrNameLst>
                                          <p:attrName>style.visibility</p:attrName>
                                        </p:attrNameLst>
                                      </p:cBhvr>
                                      <p:to>
                                        <p:strVal val="visible"/>
                                      </p:to>
                                    </p:set>
                                    <p:anim calcmode="lin" valueType="num">
                                      <p:cBhvr additive="base">
                                        <p:cTn id="55" dur="500" fill="hold"/>
                                        <p:tgtEl>
                                          <p:spTgt spid="2">
                                            <p:txEl>
                                              <p:pRg st="19" end="1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9" end="19"/>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
                                            <p:txEl>
                                              <p:pRg st="20" end="20"/>
                                            </p:txEl>
                                          </p:spTgt>
                                        </p:tgtEl>
                                        <p:attrNameLst>
                                          <p:attrName>style.visibility</p:attrName>
                                        </p:attrNameLst>
                                      </p:cBhvr>
                                      <p:to>
                                        <p:strVal val="visible"/>
                                      </p:to>
                                    </p:set>
                                    <p:anim calcmode="lin" valueType="num">
                                      <p:cBhvr additive="base">
                                        <p:cTn id="59" dur="500" fill="hold"/>
                                        <p:tgtEl>
                                          <p:spTgt spid="2">
                                            <p:txEl>
                                              <p:pRg st="20" end="2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
                                            <p:txEl>
                                              <p:pRg st="20" end="2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dissolve">
                                      <p:cBhvr>
                                        <p:cTn id="6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6523341" y="348794"/>
            <a:ext cx="2188420" cy="307777"/>
          </a:xfrm>
          <a:prstGeom prst="rect">
            <a:avLst/>
          </a:prstGeom>
          <a:noFill/>
        </p:spPr>
        <p:txBody>
          <a:bodyPr wrap="none" rtlCol="0">
            <a:spAutoFit/>
          </a:bodyPr>
          <a:lstStyle/>
          <a:p>
            <a:r>
              <a:rPr lang="en-US" sz="1400" dirty="0" smtClean="0">
                <a:solidFill>
                  <a:srgbClr val="C00000"/>
                </a:solidFill>
                <a:latin typeface="Arial Black" pitchFamily="34" charset="0"/>
              </a:rPr>
              <a:t>Critical security tips</a:t>
            </a:r>
            <a:endParaRPr lang="el-GR" sz="1400" dirty="0">
              <a:solidFill>
                <a:srgbClr val="C00000"/>
              </a:solidFill>
              <a:latin typeface="Arial Black" pitchFamily="34" charset="0"/>
            </a:endParaRPr>
          </a:p>
        </p:txBody>
      </p:sp>
      <p:sp>
        <p:nvSpPr>
          <p:cNvPr id="3" name="2 - Ορθογώνιο"/>
          <p:cNvSpPr/>
          <p:nvPr/>
        </p:nvSpPr>
        <p:spPr>
          <a:xfrm>
            <a:off x="161751" y="1134227"/>
            <a:ext cx="5677737" cy="5509200"/>
          </a:xfrm>
          <a:prstGeom prst="rect">
            <a:avLst/>
          </a:prstGeom>
        </p:spPr>
        <p:txBody>
          <a:bodyPr wrap="square">
            <a:spAutoFit/>
          </a:bodyPr>
          <a:lstStyle/>
          <a:p>
            <a:r>
              <a:rPr lang="en-US" sz="1600" b="1" dirty="0" smtClean="0">
                <a:solidFill>
                  <a:srgbClr val="FF0000"/>
                </a:solidFill>
                <a:latin typeface="Arial Narrow" pitchFamily="34" charset="0"/>
              </a:rPr>
              <a:t>5. Triage Teams – recruit paramedics, doctors &amp; nurses for medical situations</a:t>
            </a:r>
          </a:p>
          <a:p>
            <a:r>
              <a:rPr lang="en-US" sz="1600" dirty="0" smtClean="0">
                <a:latin typeface="Arial Narrow" pitchFamily="34" charset="0"/>
              </a:rPr>
              <a:t>          </a:t>
            </a:r>
            <a:r>
              <a:rPr lang="en-US" sz="1600" dirty="0" smtClean="0">
                <a:latin typeface="Arial Narrow" pitchFamily="34" charset="0"/>
                <a:sym typeface="Wingdings"/>
              </a:rPr>
              <a:t> </a:t>
            </a:r>
            <a:r>
              <a:rPr lang="en-US" sz="1600" dirty="0" smtClean="0">
                <a:latin typeface="Arial Narrow" pitchFamily="34" charset="0"/>
              </a:rPr>
              <a:t>Small volunteer teams of doctors, nurses and paramedics (</a:t>
            </a:r>
            <a:r>
              <a:rPr lang="en-US" sz="1600" dirty="0" smtClean="0">
                <a:latin typeface="Arial Narrow" pitchFamily="34" charset="0"/>
              </a:rPr>
              <a:t>local</a:t>
            </a:r>
          </a:p>
          <a:p>
            <a:r>
              <a:rPr lang="en-US" sz="1600" dirty="0" smtClean="0">
                <a:latin typeface="Arial Narrow" pitchFamily="34" charset="0"/>
              </a:rPr>
              <a:t> </a:t>
            </a:r>
            <a:r>
              <a:rPr lang="en-US" sz="1600" dirty="0" smtClean="0">
                <a:latin typeface="Arial Narrow" pitchFamily="34" charset="0"/>
              </a:rPr>
              <a:t>             </a:t>
            </a:r>
            <a:r>
              <a:rPr lang="en-US" sz="1600" dirty="0" smtClean="0">
                <a:latin typeface="Arial Narrow" pitchFamily="34" charset="0"/>
              </a:rPr>
              <a:t> </a:t>
            </a:r>
            <a:r>
              <a:rPr lang="en-US" sz="1600" dirty="0" smtClean="0">
                <a:latin typeface="Arial Narrow" pitchFamily="34" charset="0"/>
              </a:rPr>
              <a:t>response or dial 9-1-1)</a:t>
            </a:r>
          </a:p>
          <a:p>
            <a:endParaRPr lang="en-US" sz="1600" dirty="0" smtClean="0">
              <a:latin typeface="Arial Narrow" pitchFamily="34" charset="0"/>
            </a:endParaRPr>
          </a:p>
          <a:p>
            <a:r>
              <a:rPr lang="en-US" sz="1600" b="1" dirty="0" smtClean="0">
                <a:solidFill>
                  <a:srgbClr val="FF0000"/>
                </a:solidFill>
                <a:latin typeface="Arial Narrow" pitchFamily="34" charset="0"/>
              </a:rPr>
              <a:t>6. ERT kits – Emergency Response Team kits to be used in case of emergency</a:t>
            </a:r>
          </a:p>
          <a:p>
            <a:r>
              <a:rPr lang="en-US" sz="1600" dirty="0" smtClean="0">
                <a:latin typeface="Arial Narrow" pitchFamily="34" charset="0"/>
              </a:rPr>
              <a:t>           </a:t>
            </a:r>
            <a:r>
              <a:rPr lang="en-US" sz="1600" dirty="0" smtClean="0">
                <a:latin typeface="Arial Narrow" pitchFamily="34" charset="0"/>
                <a:sym typeface="Wingdings"/>
              </a:rPr>
              <a:t> </a:t>
            </a:r>
            <a:r>
              <a:rPr lang="en-US" sz="1600" dirty="0" smtClean="0">
                <a:latin typeface="Arial Narrow" pitchFamily="34" charset="0"/>
              </a:rPr>
              <a:t>ERT kits should include large, reflective vests, </a:t>
            </a:r>
            <a:r>
              <a:rPr lang="en-US" sz="1600" dirty="0" smtClean="0">
                <a:latin typeface="Arial Narrow" pitchFamily="34" charset="0"/>
              </a:rPr>
              <a:t>powerful</a:t>
            </a:r>
          </a:p>
          <a:p>
            <a:r>
              <a:rPr lang="en-US" sz="1600" dirty="0" smtClean="0">
                <a:latin typeface="Arial Narrow" pitchFamily="34" charset="0"/>
              </a:rPr>
              <a:t> </a:t>
            </a:r>
            <a:r>
              <a:rPr lang="en-US" sz="1600" dirty="0" smtClean="0">
                <a:latin typeface="Arial Narrow" pitchFamily="34" charset="0"/>
              </a:rPr>
              <a:t>              </a:t>
            </a:r>
            <a:r>
              <a:rPr lang="en-US" sz="1600" dirty="0" smtClean="0">
                <a:latin typeface="Arial Narrow" pitchFamily="34" charset="0"/>
              </a:rPr>
              <a:t> </a:t>
            </a:r>
            <a:r>
              <a:rPr lang="en-US" sz="1600" dirty="0" smtClean="0">
                <a:latin typeface="Arial Narrow" pitchFamily="34" charset="0"/>
              </a:rPr>
              <a:t>flashlights, additional emergency </a:t>
            </a:r>
            <a:r>
              <a:rPr lang="en-US" sz="1600" dirty="0" smtClean="0">
                <a:latin typeface="Arial Narrow" pitchFamily="34" charset="0"/>
              </a:rPr>
              <a:t>radios</a:t>
            </a:r>
            <a:r>
              <a:rPr lang="en-US" sz="1600" dirty="0" smtClean="0">
                <a:latin typeface="Arial Narrow" pitchFamily="34" charset="0"/>
              </a:rPr>
              <a:t>, and building maps;</a:t>
            </a:r>
          </a:p>
          <a:p>
            <a:r>
              <a:rPr lang="en-US" sz="1600" dirty="0" smtClean="0">
                <a:latin typeface="Arial Narrow" pitchFamily="34" charset="0"/>
              </a:rPr>
              <a:t>            </a:t>
            </a:r>
            <a:r>
              <a:rPr lang="en-US" sz="1600" dirty="0" smtClean="0">
                <a:latin typeface="Arial Narrow"/>
              </a:rPr>
              <a:t>►</a:t>
            </a:r>
            <a:r>
              <a:rPr lang="en-US" sz="1600" dirty="0" smtClean="0">
                <a:latin typeface="Arial Narrow" pitchFamily="34" charset="0"/>
              </a:rPr>
              <a:t>By placing emergency response team kits at </a:t>
            </a:r>
            <a:r>
              <a:rPr lang="en-US" sz="1600" u="sng" dirty="0" smtClean="0">
                <a:latin typeface="Arial Narrow" pitchFamily="34" charset="0"/>
              </a:rPr>
              <a:t>strategic locations</a:t>
            </a:r>
            <a:r>
              <a:rPr lang="en-US" sz="1600" dirty="0" smtClean="0">
                <a:latin typeface="Arial Narrow" pitchFamily="34" charset="0"/>
              </a:rPr>
              <a:t> </a:t>
            </a:r>
            <a:endParaRPr lang="en-US" sz="1600" dirty="0" smtClean="0">
              <a:latin typeface="Arial Narrow" pitchFamily="34" charset="0"/>
            </a:endParaRPr>
          </a:p>
          <a:p>
            <a:r>
              <a:rPr lang="en-US" sz="1600" dirty="0" smtClean="0">
                <a:latin typeface="Arial Narrow" pitchFamily="34" charset="0"/>
              </a:rPr>
              <a:t> </a:t>
            </a:r>
            <a:r>
              <a:rPr lang="en-US" sz="1600" dirty="0" smtClean="0">
                <a:latin typeface="Arial Narrow" pitchFamily="34" charset="0"/>
              </a:rPr>
              <a:t>               </a:t>
            </a:r>
            <a:r>
              <a:rPr lang="en-US" sz="1600" dirty="0" smtClean="0">
                <a:latin typeface="Arial Narrow" pitchFamily="34" charset="0"/>
              </a:rPr>
              <a:t>around </a:t>
            </a:r>
            <a:r>
              <a:rPr lang="en-US" sz="1600" dirty="0" smtClean="0">
                <a:latin typeface="Arial Narrow" pitchFamily="34" charset="0"/>
              </a:rPr>
              <a:t>the campus, </a:t>
            </a:r>
            <a:r>
              <a:rPr lang="en-US" sz="1600" dirty="0" smtClean="0">
                <a:latin typeface="Arial Narrow" pitchFamily="34" charset="0"/>
              </a:rPr>
              <a:t>distribution </a:t>
            </a:r>
            <a:r>
              <a:rPr lang="en-US" sz="1600" dirty="0" smtClean="0">
                <a:latin typeface="Arial Narrow" pitchFamily="34" charset="0"/>
              </a:rPr>
              <a:t>is made easier in the midst of an </a:t>
            </a:r>
            <a:endParaRPr lang="en-US" sz="1600" dirty="0" smtClean="0">
              <a:latin typeface="Arial Narrow" pitchFamily="34" charset="0"/>
            </a:endParaRPr>
          </a:p>
          <a:p>
            <a:r>
              <a:rPr lang="en-US" sz="1600" dirty="0" smtClean="0">
                <a:latin typeface="Arial Narrow" pitchFamily="34" charset="0"/>
              </a:rPr>
              <a:t> </a:t>
            </a:r>
            <a:r>
              <a:rPr lang="en-US" sz="1600" dirty="0" smtClean="0">
                <a:latin typeface="Arial Narrow" pitchFamily="34" charset="0"/>
              </a:rPr>
              <a:t>               </a:t>
            </a:r>
            <a:r>
              <a:rPr lang="en-US" sz="1600" dirty="0" smtClean="0">
                <a:latin typeface="Arial Narrow" pitchFamily="34" charset="0"/>
              </a:rPr>
              <a:t>emergency</a:t>
            </a:r>
            <a:endParaRPr lang="en-US" sz="1600" dirty="0" smtClean="0">
              <a:latin typeface="Arial Narrow" pitchFamily="34" charset="0"/>
            </a:endParaRPr>
          </a:p>
          <a:p>
            <a:r>
              <a:rPr lang="en-US" sz="1600" dirty="0" smtClean="0">
                <a:latin typeface="Arial Narrow" pitchFamily="34" charset="0"/>
              </a:rPr>
              <a:t>            </a:t>
            </a:r>
            <a:r>
              <a:rPr lang="en-US" sz="1600" dirty="0" smtClean="0">
                <a:latin typeface="Arial Narrow" pitchFamily="34" charset="0"/>
              </a:rPr>
              <a:t>           </a:t>
            </a:r>
            <a:r>
              <a:rPr lang="en-US" sz="1600" b="1" dirty="0" smtClean="0">
                <a:solidFill>
                  <a:srgbClr val="FF0000"/>
                </a:solidFill>
                <a:latin typeface="Arial Narrow" pitchFamily="34" charset="0"/>
                <a:sym typeface="Wingdings"/>
              </a:rPr>
              <a:t></a:t>
            </a:r>
            <a:r>
              <a:rPr lang="en-US" sz="1600" dirty="0" smtClean="0">
                <a:latin typeface="Arial Narrow" pitchFamily="34" charset="0"/>
                <a:sym typeface="Wingdings"/>
              </a:rPr>
              <a:t> </a:t>
            </a:r>
            <a:r>
              <a:rPr lang="en-US" sz="1600" dirty="0" smtClean="0">
                <a:latin typeface="Arial Narrow" pitchFamily="34" charset="0"/>
                <a:sym typeface="Wingdings"/>
              </a:rPr>
              <a:t>Is your First Aid Kit a modern one? – new materials can </a:t>
            </a:r>
            <a:endParaRPr lang="en-US" sz="1600" dirty="0" smtClean="0">
              <a:latin typeface="Arial Narrow" pitchFamily="34" charset="0"/>
              <a:sym typeface="Wingdings"/>
            </a:endParaRPr>
          </a:p>
          <a:p>
            <a:r>
              <a:rPr lang="en-US" sz="1600" dirty="0" smtClean="0">
                <a:latin typeface="Arial Narrow" pitchFamily="34" charset="0"/>
                <a:sym typeface="Wingdings"/>
              </a:rPr>
              <a:t> </a:t>
            </a:r>
            <a:r>
              <a:rPr lang="en-US" sz="1600" dirty="0" smtClean="0">
                <a:latin typeface="Arial Narrow" pitchFamily="34" charset="0"/>
                <a:sym typeface="Wingdings"/>
              </a:rPr>
              <a:t>                           </a:t>
            </a:r>
            <a:r>
              <a:rPr lang="en-US" sz="1600" dirty="0" smtClean="0">
                <a:latin typeface="Arial Narrow" pitchFamily="34" charset="0"/>
                <a:sym typeface="Wingdings"/>
              </a:rPr>
              <a:t>save </a:t>
            </a:r>
            <a:r>
              <a:rPr lang="en-US" sz="1600" dirty="0" smtClean="0">
                <a:latin typeface="Arial Narrow" pitchFamily="34" charset="0"/>
                <a:sym typeface="Wingdings"/>
              </a:rPr>
              <a:t>lives before paramedics arrive!</a:t>
            </a:r>
            <a:endParaRPr lang="en-US" sz="1600" dirty="0" smtClean="0">
              <a:latin typeface="Arial Narrow" pitchFamily="34" charset="0"/>
            </a:endParaRPr>
          </a:p>
          <a:p>
            <a:endParaRPr lang="en-US" sz="1600" dirty="0" smtClean="0">
              <a:latin typeface="Arial Narrow" pitchFamily="34" charset="0"/>
            </a:endParaRPr>
          </a:p>
          <a:p>
            <a:r>
              <a:rPr lang="en-US" sz="1600" b="1" dirty="0" smtClean="0">
                <a:solidFill>
                  <a:srgbClr val="FF0000"/>
                </a:solidFill>
                <a:latin typeface="Arial Narrow" pitchFamily="34" charset="0"/>
              </a:rPr>
              <a:t>7. Communications  – command and control for instant communications and coordination</a:t>
            </a:r>
          </a:p>
          <a:p>
            <a:r>
              <a:rPr lang="en-US" sz="1600" dirty="0" smtClean="0">
                <a:latin typeface="Arial Narrow" pitchFamily="34" charset="0"/>
              </a:rPr>
              <a:t>             </a:t>
            </a:r>
            <a:r>
              <a:rPr lang="en-US" sz="1600" dirty="0" smtClean="0">
                <a:latin typeface="Arial Narrow" pitchFamily="34" charset="0"/>
                <a:sym typeface="Wingdings"/>
              </a:rPr>
              <a:t> </a:t>
            </a:r>
            <a:r>
              <a:rPr lang="en-US" sz="1600" dirty="0" smtClean="0">
                <a:latin typeface="Arial Narrow" pitchFamily="34" charset="0"/>
              </a:rPr>
              <a:t>Two-way radio systems over cell phones because the radios </a:t>
            </a:r>
            <a:endParaRPr lang="en-US" sz="1600" dirty="0" smtClean="0">
              <a:latin typeface="Arial Narrow" pitchFamily="34" charset="0"/>
            </a:endParaRPr>
          </a:p>
          <a:p>
            <a:r>
              <a:rPr lang="en-US" sz="1600" dirty="0" smtClean="0">
                <a:latin typeface="Arial Narrow" pitchFamily="34" charset="0"/>
              </a:rPr>
              <a:t> </a:t>
            </a:r>
            <a:r>
              <a:rPr lang="en-US" sz="1600" dirty="0" smtClean="0">
                <a:latin typeface="Arial Narrow" pitchFamily="34" charset="0"/>
              </a:rPr>
              <a:t>                 </a:t>
            </a:r>
            <a:r>
              <a:rPr lang="en-US" sz="1600" dirty="0" smtClean="0">
                <a:latin typeface="Arial Narrow" pitchFamily="34" charset="0"/>
              </a:rPr>
              <a:t>are </a:t>
            </a:r>
            <a:r>
              <a:rPr lang="en-US" sz="1600" dirty="0" smtClean="0">
                <a:latin typeface="Arial Narrow" pitchFamily="34" charset="0"/>
              </a:rPr>
              <a:t>not dependent upon cell </a:t>
            </a:r>
            <a:r>
              <a:rPr lang="en-US" sz="1600" dirty="0" smtClean="0">
                <a:latin typeface="Arial Narrow" pitchFamily="34" charset="0"/>
              </a:rPr>
              <a:t>towers </a:t>
            </a:r>
            <a:r>
              <a:rPr lang="en-US" sz="1600" dirty="0" smtClean="0">
                <a:latin typeface="Arial Narrow" pitchFamily="34" charset="0"/>
              </a:rPr>
              <a:t>or keeping an up-to-date </a:t>
            </a:r>
            <a:endParaRPr lang="en-US" sz="1600" dirty="0" smtClean="0">
              <a:latin typeface="Arial Narrow" pitchFamily="34" charset="0"/>
            </a:endParaRPr>
          </a:p>
          <a:p>
            <a:r>
              <a:rPr lang="en-US" sz="1600" dirty="0" smtClean="0">
                <a:latin typeface="Arial Narrow" pitchFamily="34" charset="0"/>
              </a:rPr>
              <a:t> </a:t>
            </a:r>
            <a:r>
              <a:rPr lang="en-US" sz="1600" dirty="0" smtClean="0">
                <a:latin typeface="Arial Narrow" pitchFamily="34" charset="0"/>
              </a:rPr>
              <a:t>                 </a:t>
            </a:r>
            <a:r>
              <a:rPr lang="en-US" sz="1600" dirty="0" smtClean="0">
                <a:latin typeface="Arial Narrow" pitchFamily="34" charset="0"/>
              </a:rPr>
              <a:t>list </a:t>
            </a:r>
            <a:r>
              <a:rPr lang="en-US" sz="1600" dirty="0" smtClean="0">
                <a:latin typeface="Arial Narrow" pitchFamily="34" charset="0"/>
              </a:rPr>
              <a:t>of cell phone numbers;</a:t>
            </a:r>
          </a:p>
          <a:p>
            <a:r>
              <a:rPr lang="en-US" sz="1600" dirty="0" smtClean="0">
                <a:latin typeface="Arial Narrow" pitchFamily="34" charset="0"/>
              </a:rPr>
              <a:t>                  </a:t>
            </a:r>
            <a:r>
              <a:rPr lang="en-US" sz="1600" dirty="0" smtClean="0">
                <a:latin typeface="Arial Narrow" pitchFamily="34" charset="0"/>
              </a:rPr>
              <a:t>        </a:t>
            </a:r>
            <a:r>
              <a:rPr lang="en-US" sz="1600" dirty="0" smtClean="0">
                <a:solidFill>
                  <a:srgbClr val="FF0000"/>
                </a:solidFill>
                <a:latin typeface="Arial Narrow"/>
              </a:rPr>
              <a:t>►</a:t>
            </a:r>
            <a:r>
              <a:rPr lang="en-US" sz="1600" u="sng" dirty="0" smtClean="0">
                <a:latin typeface="Arial Narrow"/>
              </a:rPr>
              <a:t>Do not have one in place?</a:t>
            </a:r>
            <a:r>
              <a:rPr lang="en-US" sz="1600" dirty="0" smtClean="0">
                <a:latin typeface="Arial Narrow"/>
              </a:rPr>
              <a:t> P</a:t>
            </a:r>
            <a:r>
              <a:rPr lang="en-US" sz="1600" dirty="0" smtClean="0">
                <a:latin typeface="Arial Narrow" pitchFamily="34" charset="0"/>
              </a:rPr>
              <a:t>rovide bullhorns to key </a:t>
            </a:r>
            <a:endParaRPr lang="en-US" sz="1600" dirty="0" smtClean="0">
              <a:latin typeface="Arial Narrow" pitchFamily="34" charset="0"/>
            </a:endParaRPr>
          </a:p>
          <a:p>
            <a:r>
              <a:rPr lang="en-US" sz="1600" dirty="0" smtClean="0">
                <a:latin typeface="Arial Narrow" pitchFamily="34" charset="0"/>
              </a:rPr>
              <a:t> </a:t>
            </a:r>
            <a:r>
              <a:rPr lang="en-US" sz="1600" dirty="0" smtClean="0">
                <a:latin typeface="Arial Narrow" pitchFamily="34" charset="0"/>
              </a:rPr>
              <a:t>                                                                        </a:t>
            </a:r>
            <a:r>
              <a:rPr lang="en-US" sz="1600" dirty="0" smtClean="0">
                <a:latin typeface="Arial Narrow" pitchFamily="34" charset="0"/>
              </a:rPr>
              <a:t>security </a:t>
            </a:r>
            <a:r>
              <a:rPr lang="en-US" sz="1600" dirty="0" smtClean="0">
                <a:latin typeface="Arial Narrow" pitchFamily="34" charset="0"/>
              </a:rPr>
              <a:t>team leaders</a:t>
            </a:r>
            <a:endParaRPr lang="en-US" sz="1600" dirty="0">
              <a:latin typeface="Arial Narrow" pitchFamily="34" charset="0"/>
            </a:endParaRPr>
          </a:p>
        </p:txBody>
      </p:sp>
      <p:pic>
        <p:nvPicPr>
          <p:cNvPr id="5" name="Picture 2" descr="http://www.ajaguirre.com.br/ipubrs/icons/church.png"/>
          <p:cNvPicPr>
            <a:picLocks noChangeAspect="1" noChangeArrowheads="1"/>
          </p:cNvPicPr>
          <p:nvPr/>
        </p:nvPicPr>
        <p:blipFill>
          <a:blip r:embed="rId2" cstate="print"/>
          <a:srcRect/>
          <a:stretch>
            <a:fillRect/>
          </a:stretch>
        </p:blipFill>
        <p:spPr bwMode="auto">
          <a:xfrm>
            <a:off x="7128989" y="4526809"/>
            <a:ext cx="1057406" cy="1057406"/>
          </a:xfrm>
          <a:prstGeom prst="rect">
            <a:avLst/>
          </a:prstGeom>
          <a:noFill/>
        </p:spPr>
      </p:pic>
      <p:pic>
        <p:nvPicPr>
          <p:cNvPr id="4" name="Picture 2" descr="http://aretehs.com/images/Emergency-management-diagramCOLOR.png"/>
          <p:cNvPicPr>
            <a:picLocks noChangeAspect="1" noChangeArrowheads="1"/>
          </p:cNvPicPr>
          <p:nvPr/>
        </p:nvPicPr>
        <p:blipFill>
          <a:blip r:embed="rId3" cstate="print"/>
          <a:srcRect/>
          <a:stretch>
            <a:fillRect/>
          </a:stretch>
        </p:blipFill>
        <p:spPr bwMode="auto">
          <a:xfrm>
            <a:off x="5803269" y="3567282"/>
            <a:ext cx="3367889" cy="302364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 calcmode="lin" valueType="num">
                                      <p:cBhvr additive="base">
                                        <p:cTn id="27"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9" end="9"/>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 calcmode="lin" valueType="num">
                                      <p:cBhvr additive="base">
                                        <p:cTn id="35"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anim calcmode="lin" valueType="num">
                                      <p:cBhvr additive="base">
                                        <p:cTn id="4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anim calcmode="lin" valueType="num">
                                      <p:cBhvr additive="base">
                                        <p:cTn id="4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5" end="15"/>
                                            </p:txEl>
                                          </p:spTgt>
                                        </p:tgtEl>
                                        <p:attrNameLst>
                                          <p:attrName>style.visibility</p:attrName>
                                        </p:attrNameLst>
                                      </p:cBhvr>
                                      <p:to>
                                        <p:strVal val="visible"/>
                                      </p:to>
                                    </p:set>
                                    <p:anim calcmode="lin" valueType="num">
                                      <p:cBhvr additive="base">
                                        <p:cTn id="4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6" end="16"/>
                                            </p:txEl>
                                          </p:spTgt>
                                        </p:tgtEl>
                                        <p:attrNameLst>
                                          <p:attrName>style.visibility</p:attrName>
                                        </p:attrNameLst>
                                      </p:cBhvr>
                                      <p:to>
                                        <p:strVal val="visible"/>
                                      </p:to>
                                    </p:set>
                                    <p:anim calcmode="lin" valueType="num">
                                      <p:cBhvr additive="base">
                                        <p:cTn id="53"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6" end="16"/>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7" end="17"/>
                                            </p:txEl>
                                          </p:spTgt>
                                        </p:tgtEl>
                                        <p:attrNameLst>
                                          <p:attrName>style.visibility</p:attrName>
                                        </p:attrNameLst>
                                      </p:cBhvr>
                                      <p:to>
                                        <p:strVal val="visible"/>
                                      </p:to>
                                    </p:set>
                                    <p:anim calcmode="lin" valueType="num">
                                      <p:cBhvr additive="base">
                                        <p:cTn id="57"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7" end="17"/>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18" end="18"/>
                                            </p:txEl>
                                          </p:spTgt>
                                        </p:tgtEl>
                                        <p:attrNameLst>
                                          <p:attrName>style.visibility</p:attrName>
                                        </p:attrNameLst>
                                      </p:cBhvr>
                                      <p:to>
                                        <p:strVal val="visible"/>
                                      </p:to>
                                    </p:set>
                                    <p:anim calcmode="lin" valueType="num">
                                      <p:cBhvr additive="base">
                                        <p:cTn id="61"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867203" y="1189290"/>
            <a:ext cx="8099140" cy="5509200"/>
          </a:xfrm>
          <a:prstGeom prst="rect">
            <a:avLst/>
          </a:prstGeom>
        </p:spPr>
        <p:txBody>
          <a:bodyPr wrap="none">
            <a:spAutoFit/>
          </a:bodyPr>
          <a:lstStyle/>
          <a:p>
            <a:pPr algn="r"/>
            <a:r>
              <a:rPr lang="en-US" sz="1600" b="1" dirty="0" smtClean="0">
                <a:latin typeface="Arial Narrow" pitchFamily="34" charset="0"/>
              </a:rPr>
              <a:t>Church shootings </a:t>
            </a:r>
            <a:r>
              <a:rPr lang="en-US" sz="1600" b="1" i="1" dirty="0" smtClean="0">
                <a:latin typeface="Arial Narrow" pitchFamily="34" charset="0"/>
              </a:rPr>
              <a:t>on rise</a:t>
            </a:r>
            <a:r>
              <a:rPr lang="en-US" sz="1600" b="1" dirty="0" smtClean="0">
                <a:latin typeface="Arial Narrow" pitchFamily="34" charset="0"/>
              </a:rPr>
              <a:t> in U.S.</a:t>
            </a:r>
          </a:p>
          <a:p>
            <a:pPr algn="r"/>
            <a:r>
              <a:rPr lang="en-US" sz="1600" dirty="0" smtClean="0">
                <a:latin typeface="Arial Narrow" pitchFamily="34" charset="0"/>
                <a:hlinkClick r:id="rId2"/>
              </a:rPr>
              <a:t>http://www.wnd.com/2007/12/45077/</a:t>
            </a:r>
            <a:endParaRPr lang="en-US" sz="1600" dirty="0" smtClean="0">
              <a:latin typeface="Arial Narrow" pitchFamily="34" charset="0"/>
            </a:endParaRPr>
          </a:p>
          <a:p>
            <a:pPr algn="r"/>
            <a:r>
              <a:rPr lang="en-US" sz="1600" b="1" dirty="0" smtClean="0">
                <a:latin typeface="Arial Narrow" pitchFamily="34" charset="0"/>
              </a:rPr>
              <a:t>Security!? In a </a:t>
            </a:r>
            <a:r>
              <a:rPr lang="en-US" sz="1600" b="1" i="1" dirty="0" smtClean="0">
                <a:latin typeface="Arial Narrow" pitchFamily="34" charset="0"/>
              </a:rPr>
              <a:t>church?</a:t>
            </a:r>
            <a:r>
              <a:rPr lang="en-US" sz="1600" i="1" dirty="0" smtClean="0">
                <a:latin typeface="Arial Narrow" pitchFamily="34" charset="0"/>
              </a:rPr>
              <a:t> </a:t>
            </a:r>
            <a:endParaRPr lang="en-US" sz="1600" dirty="0" smtClean="0">
              <a:latin typeface="Arial Narrow" pitchFamily="34" charset="0"/>
            </a:endParaRPr>
          </a:p>
          <a:p>
            <a:pPr algn="r"/>
            <a:r>
              <a:rPr lang="en-US" sz="1600" dirty="0" smtClean="0">
                <a:latin typeface="Arial Narrow" pitchFamily="34" charset="0"/>
                <a:hlinkClick r:id="rId3"/>
              </a:rPr>
              <a:t>http://www.carlchinn.com/Church_Security_Concepts.html</a:t>
            </a:r>
            <a:endParaRPr lang="en-US" sz="1600" dirty="0" smtClean="0">
              <a:latin typeface="Arial Narrow" pitchFamily="34" charset="0"/>
            </a:endParaRPr>
          </a:p>
          <a:p>
            <a:pPr algn="r"/>
            <a:r>
              <a:rPr lang="en-US" sz="1600" b="1" dirty="0" smtClean="0">
                <a:latin typeface="Arial Narrow" pitchFamily="34" charset="0"/>
              </a:rPr>
              <a:t>Siblings of the bombing: Remembering Birmingham church blast 50 years on</a:t>
            </a:r>
          </a:p>
          <a:p>
            <a:pPr algn="r"/>
            <a:r>
              <a:rPr lang="en-US" sz="1600" dirty="0" smtClean="0">
                <a:latin typeface="Arial Narrow" pitchFamily="34" charset="0"/>
                <a:hlinkClick r:id="rId4"/>
              </a:rPr>
              <a:t>http://www.cnn.com/2013/09/14/us/birmingham-church-bombing-anniversary-victims-siblings/?hpt=hp_t3</a:t>
            </a:r>
            <a:endParaRPr lang="en-US" sz="1600" dirty="0" smtClean="0">
              <a:latin typeface="Arial Narrow" pitchFamily="34" charset="0"/>
            </a:endParaRPr>
          </a:p>
          <a:p>
            <a:pPr algn="r"/>
            <a:r>
              <a:rPr lang="en-US" sz="1600" b="1" dirty="0" smtClean="0">
                <a:latin typeface="Arial Narrow" pitchFamily="34" charset="0"/>
              </a:rPr>
              <a:t>Shootings: Schools vs. Churches</a:t>
            </a:r>
          </a:p>
          <a:p>
            <a:pPr algn="r"/>
            <a:r>
              <a:rPr lang="en-US" sz="1600" dirty="0" smtClean="0">
                <a:latin typeface="Arial Narrow" pitchFamily="34" charset="0"/>
                <a:hlinkClick r:id="rId5"/>
              </a:rPr>
              <a:t>http://www.patheos.com/blogs/exploringourmatrix/2013/02/shootings-schools-vs-churches.html</a:t>
            </a:r>
            <a:endParaRPr lang="en-US" sz="1600" dirty="0" smtClean="0">
              <a:latin typeface="Arial Narrow" pitchFamily="34" charset="0"/>
            </a:endParaRPr>
          </a:p>
          <a:p>
            <a:pPr algn="r"/>
            <a:r>
              <a:rPr lang="en-US" sz="1600" b="1" dirty="0" smtClean="0">
                <a:latin typeface="Arial Narrow" pitchFamily="34" charset="0"/>
              </a:rPr>
              <a:t>Protecting Your Church Against Violence </a:t>
            </a:r>
          </a:p>
          <a:p>
            <a:pPr algn="r"/>
            <a:r>
              <a:rPr lang="en-US" sz="1600" dirty="0" smtClean="0">
                <a:latin typeface="Arial Narrow" pitchFamily="34" charset="0"/>
                <a:hlinkClick r:id="rId6"/>
              </a:rPr>
              <a:t>http://www.sbclife.net/Articles/2013/03/sla17.asp</a:t>
            </a:r>
            <a:endParaRPr lang="en-US" sz="1600" dirty="0" smtClean="0">
              <a:latin typeface="Arial Narrow" pitchFamily="34" charset="0"/>
            </a:endParaRPr>
          </a:p>
          <a:p>
            <a:pPr algn="r"/>
            <a:r>
              <a:rPr lang="en-US" sz="1600" b="1" dirty="0" smtClean="0">
                <a:latin typeface="Arial Narrow" pitchFamily="34" charset="0"/>
              </a:rPr>
              <a:t>Armed security in churches - should churches prepare for possible terrorist incidents?</a:t>
            </a:r>
          </a:p>
          <a:p>
            <a:pPr algn="r"/>
            <a:r>
              <a:rPr lang="en-US" sz="1600" dirty="0" smtClean="0">
                <a:latin typeface="Arial Narrow" pitchFamily="34" charset="0"/>
                <a:hlinkClick r:id="rId7"/>
              </a:rPr>
              <a:t>http://www.cknj.com/content/armed-security-churches-should-churches-prepare-possible-terrorist-incidents</a:t>
            </a:r>
            <a:endParaRPr lang="en-US" sz="1600" dirty="0" smtClean="0">
              <a:latin typeface="Arial Narrow" pitchFamily="34" charset="0"/>
            </a:endParaRPr>
          </a:p>
          <a:p>
            <a:pPr algn="r"/>
            <a:r>
              <a:rPr lang="en-US" sz="1600" b="1" dirty="0" smtClean="0">
                <a:latin typeface="Arial Narrow" pitchFamily="34" charset="0"/>
              </a:rPr>
              <a:t>Churches have always been viewed as a “Soft Target”</a:t>
            </a:r>
          </a:p>
          <a:p>
            <a:pPr algn="r"/>
            <a:r>
              <a:rPr lang="en-US" sz="1600" dirty="0" smtClean="0">
                <a:latin typeface="Arial Narrow" pitchFamily="34" charset="0"/>
                <a:hlinkClick r:id="rId8"/>
              </a:rPr>
              <a:t>http://www.churchsecurityonline.com/?tag=soft-target</a:t>
            </a:r>
            <a:endParaRPr lang="en-US" sz="1600" dirty="0" smtClean="0">
              <a:latin typeface="Arial Narrow" pitchFamily="34" charset="0"/>
            </a:endParaRPr>
          </a:p>
          <a:p>
            <a:pPr algn="r"/>
            <a:r>
              <a:rPr lang="en-US" sz="1600" b="1" dirty="0" smtClean="0">
                <a:latin typeface="Arial Narrow" pitchFamily="34" charset="0"/>
              </a:rPr>
              <a:t>Security Challenges for Houses of Worship</a:t>
            </a:r>
            <a:endParaRPr lang="en-US" sz="1600" b="1" dirty="0">
              <a:latin typeface="Arial Narrow" pitchFamily="34" charset="0"/>
            </a:endParaRPr>
          </a:p>
          <a:p>
            <a:pPr algn="r"/>
            <a:r>
              <a:rPr lang="en-US" sz="1600" dirty="0" smtClean="0">
                <a:latin typeface="Arial Narrow" pitchFamily="34" charset="0"/>
                <a:hlinkClick r:id="rId9"/>
              </a:rPr>
              <a:t>http://jps.anl.gov/Volume4_iss2/Paper1-BMHarrell.pdf</a:t>
            </a:r>
            <a:endParaRPr lang="en-US" sz="1600" dirty="0" smtClean="0">
              <a:latin typeface="Arial Narrow" pitchFamily="34" charset="0"/>
            </a:endParaRPr>
          </a:p>
          <a:p>
            <a:pPr algn="r"/>
            <a:r>
              <a:rPr lang="en-US" sz="1600" b="1" dirty="0" smtClean="0">
                <a:latin typeface="Arial Narrow" pitchFamily="34" charset="0"/>
              </a:rPr>
              <a:t>Church arsons</a:t>
            </a:r>
          </a:p>
          <a:p>
            <a:pPr algn="r"/>
            <a:r>
              <a:rPr lang="en-US" sz="1600" dirty="0" smtClean="0">
                <a:latin typeface="Arial Narrow" pitchFamily="34" charset="0"/>
                <a:hlinkClick r:id="rId10"/>
              </a:rPr>
              <a:t>http://thebells.umhb.edu/2010/04/13/church-security-evaluated/</a:t>
            </a:r>
            <a:endParaRPr lang="en-US" sz="1600" dirty="0" smtClean="0">
              <a:latin typeface="Arial Narrow" pitchFamily="34" charset="0"/>
            </a:endParaRPr>
          </a:p>
          <a:p>
            <a:pPr algn="r"/>
            <a:r>
              <a:rPr lang="en-US" sz="1600" b="1" dirty="0" smtClean="0">
                <a:latin typeface="Arial Narrow" pitchFamily="34" charset="0"/>
              </a:rPr>
              <a:t>Religion &amp; Public Life Project</a:t>
            </a:r>
          </a:p>
          <a:p>
            <a:pPr algn="r"/>
            <a:r>
              <a:rPr lang="en-US" sz="1600" dirty="0" smtClean="0">
                <a:latin typeface="Arial Narrow" pitchFamily="34" charset="0"/>
                <a:hlinkClick r:id="rId11"/>
              </a:rPr>
              <a:t>http://religions.pewforum.org/maps</a:t>
            </a:r>
            <a:endParaRPr lang="en-US" sz="1600" dirty="0" smtClean="0">
              <a:latin typeface="Arial Narrow" pitchFamily="34" charset="0"/>
            </a:endParaRPr>
          </a:p>
          <a:p>
            <a:pPr algn="r"/>
            <a:endParaRPr lang="en-US" sz="1600" dirty="0" smtClean="0">
              <a:latin typeface="Arial Narrow" pitchFamily="34" charset="0"/>
            </a:endParaRPr>
          </a:p>
          <a:p>
            <a:pPr algn="r"/>
            <a:endParaRPr lang="el-GR" sz="1600" dirty="0">
              <a:latin typeface="Arial Narrow" pitchFamily="34" charset="0"/>
            </a:endParaRPr>
          </a:p>
        </p:txBody>
      </p:sp>
      <p:sp>
        <p:nvSpPr>
          <p:cNvPr id="3" name="Text Box 4"/>
          <p:cNvSpPr txBox="1">
            <a:spLocks noChangeArrowheads="1"/>
          </p:cNvSpPr>
          <p:nvPr/>
        </p:nvSpPr>
        <p:spPr bwMode="auto">
          <a:xfrm>
            <a:off x="7408777" y="348483"/>
            <a:ext cx="1300484" cy="307777"/>
          </a:xfrm>
          <a:prstGeom prst="rect">
            <a:avLst/>
          </a:prstGeom>
          <a:noFill/>
          <a:ln w="9525" algn="ctr">
            <a:noFill/>
            <a:miter lim="800000"/>
            <a:headEnd/>
            <a:tailEnd/>
          </a:ln>
        </p:spPr>
        <p:txBody>
          <a:bodyPr wrap="none">
            <a:spAutoFit/>
          </a:bodyPr>
          <a:lstStyle/>
          <a:p>
            <a:r>
              <a:rPr lang="en-US" sz="1400" dirty="0" smtClean="0">
                <a:solidFill>
                  <a:srgbClr val="C00000"/>
                </a:solidFill>
                <a:latin typeface="Arial Black" pitchFamily="34" charset="0"/>
              </a:rPr>
              <a:t>References</a:t>
            </a:r>
            <a:endParaRPr lang="el-GR" sz="1400" dirty="0">
              <a:solidFill>
                <a:srgbClr val="C00000"/>
              </a:solidFill>
              <a:latin typeface="Arial Black"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http://www.enhanceinsurance.com/images/church-insurance.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1" y="3059"/>
            <a:ext cx="9144000" cy="6854941"/>
          </a:xfrm>
          <a:prstGeom prst="rect">
            <a:avLst/>
          </a:prstGeom>
          <a:noFill/>
        </p:spPr>
      </p:pic>
      <p:pic>
        <p:nvPicPr>
          <p:cNvPr id="10" name="Picture 2" descr="http://cmirisk.com/wp-content/uploads/2010/08/church3.jpg"/>
          <p:cNvPicPr>
            <a:picLocks noChangeAspect="1" noChangeArrowheads="1"/>
          </p:cNvPicPr>
          <p:nvPr/>
        </p:nvPicPr>
        <p:blipFill>
          <a:blip r:embed="rId3" cstate="print"/>
          <a:srcRect/>
          <a:stretch>
            <a:fillRect/>
          </a:stretch>
        </p:blipFill>
        <p:spPr bwMode="auto">
          <a:xfrm>
            <a:off x="296978" y="1601485"/>
            <a:ext cx="3419475" cy="3409951"/>
          </a:xfrm>
          <a:prstGeom prst="ellipse">
            <a:avLst/>
          </a:prstGeom>
          <a:ln>
            <a:noFill/>
          </a:ln>
          <a:effectLst>
            <a:softEdge rad="112500"/>
          </a:effectLst>
        </p:spPr>
      </p:pic>
      <p:sp>
        <p:nvSpPr>
          <p:cNvPr id="2" name="1 - Ορθογώνιο"/>
          <p:cNvSpPr/>
          <p:nvPr/>
        </p:nvSpPr>
        <p:spPr>
          <a:xfrm>
            <a:off x="6366332" y="5584896"/>
            <a:ext cx="2646943" cy="954107"/>
          </a:xfrm>
          <a:prstGeom prst="rect">
            <a:avLst/>
          </a:prstGeom>
        </p:spPr>
        <p:txBody>
          <a:bodyPr wrap="none">
            <a:spAutoFit/>
          </a:bodyPr>
          <a:lstStyle/>
          <a:p>
            <a:pPr algn="r"/>
            <a:endParaRPr lang="pt-BR" sz="800" dirty="0" smtClean="0">
              <a:latin typeface="Arial Narrow" pitchFamily="34" charset="0"/>
            </a:endParaRPr>
          </a:p>
          <a:p>
            <a:pPr algn="r"/>
            <a:r>
              <a:rPr lang="pt-BR" b="1" u="sng" dirty="0" smtClean="0">
                <a:solidFill>
                  <a:srgbClr val="C00000"/>
                </a:solidFill>
                <a:latin typeface="Arial Narrow" pitchFamily="34" charset="0"/>
              </a:rPr>
              <a:t>BG(ret’d) John Galatas, MD</a:t>
            </a:r>
          </a:p>
          <a:p>
            <a:pPr algn="r"/>
            <a:r>
              <a:rPr lang="pt-BR" sz="1600" dirty="0" smtClean="0">
                <a:latin typeface="Arial Narrow" pitchFamily="34" charset="0"/>
              </a:rPr>
              <a:t>Independent Consultant</a:t>
            </a:r>
          </a:p>
          <a:p>
            <a:pPr algn="r"/>
            <a:r>
              <a:rPr lang="pt-BR" sz="1400" dirty="0" smtClean="0">
                <a:latin typeface="Arial Narrow" pitchFamily="34" charset="0"/>
              </a:rPr>
              <a:t>igalatas@yahoo.com</a:t>
            </a:r>
            <a:endParaRPr lang="pt-BR" sz="1400" dirty="0">
              <a:latin typeface="Arial Narrow" pitchFamily="34" charset="0"/>
            </a:endParaRPr>
          </a:p>
        </p:txBody>
      </p:sp>
      <p:sp>
        <p:nvSpPr>
          <p:cNvPr id="11" name="10 - Ορθογώνιο"/>
          <p:cNvSpPr/>
          <p:nvPr/>
        </p:nvSpPr>
        <p:spPr>
          <a:xfrm>
            <a:off x="895759" y="638912"/>
            <a:ext cx="2239716" cy="95410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solidFill>
                  <a:schemeClr val="bg1">
                    <a:lumMod val="65000"/>
                  </a:schemeClr>
                </a:solidFill>
                <a:effectLst>
                  <a:outerShdw blurRad="50800" dist="39000" dir="5460000" algn="tl">
                    <a:srgbClr val="000000">
                      <a:alpha val="38000"/>
                    </a:srgbClr>
                  </a:outerShdw>
                </a:effectLst>
                <a:latin typeface="Arial Black" pitchFamily="34" charset="0"/>
              </a:rPr>
              <a:t>CHURCH</a:t>
            </a:r>
          </a:p>
          <a:p>
            <a:pPr algn="ctr"/>
            <a:r>
              <a:rPr lang="en-US" sz="2800" b="1" dirty="0" smtClean="0">
                <a:ln w="11430"/>
                <a:solidFill>
                  <a:schemeClr val="bg1">
                    <a:lumMod val="65000"/>
                  </a:schemeClr>
                </a:solidFill>
                <a:effectLst>
                  <a:outerShdw blurRad="50800" dist="39000" dir="5460000" algn="tl">
                    <a:srgbClr val="000000">
                      <a:alpha val="38000"/>
                    </a:srgbClr>
                  </a:outerShdw>
                </a:effectLst>
                <a:latin typeface="Arial Black" pitchFamily="34" charset="0"/>
              </a:rPr>
              <a:t>SECURITY</a:t>
            </a:r>
            <a:endParaRPr lang="el-GR" sz="2800" b="1" cap="none" spc="0" dirty="0">
              <a:ln w="11430"/>
              <a:solidFill>
                <a:schemeClr val="bg1">
                  <a:lumMod val="65000"/>
                </a:schemeClr>
              </a:solidFill>
              <a:effectLst>
                <a:outerShdw blurRad="50800" dist="39000" dir="5460000" algn="tl">
                  <a:srgbClr val="000000">
                    <a:alpha val="38000"/>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74015" y="1160853"/>
            <a:ext cx="7555585" cy="523220"/>
          </a:xfrm>
          <a:prstGeom prst="rect">
            <a:avLst/>
          </a:prstGeom>
        </p:spPr>
        <p:txBody>
          <a:bodyPr wrap="square">
            <a:spAutoFit/>
          </a:bodyPr>
          <a:lstStyle/>
          <a:p>
            <a:pPr algn="ctr"/>
            <a:r>
              <a:rPr lang="en-US" sz="1400" b="1" dirty="0" smtClean="0">
                <a:latin typeface="Arial Narrow" pitchFamily="34" charset="0"/>
              </a:rPr>
              <a:t>Approximate </a:t>
            </a:r>
            <a:r>
              <a:rPr lang="en-US" sz="1400" b="1" dirty="0" smtClean="0">
                <a:solidFill>
                  <a:srgbClr val="C00000"/>
                </a:solidFill>
                <a:latin typeface="Arial Narrow" pitchFamily="34" charset="0"/>
              </a:rPr>
              <a:t>distribution</a:t>
            </a:r>
            <a:r>
              <a:rPr lang="en-US" sz="1400" b="1" dirty="0" smtClean="0">
                <a:latin typeface="Arial Narrow" pitchFamily="34" charset="0"/>
              </a:rPr>
              <a:t> of U.S. Protestant and other Christian churches by size</a:t>
            </a:r>
          </a:p>
          <a:p>
            <a:pPr algn="ctr"/>
            <a:r>
              <a:rPr lang="en-US" sz="1400" b="1" dirty="0" smtClean="0">
                <a:latin typeface="Arial Narrow" pitchFamily="34" charset="0"/>
              </a:rPr>
              <a:t>based on National Congregations Study (excluding Catholic/Orthodox)</a:t>
            </a:r>
            <a:endParaRPr lang="el-GR" sz="1400" dirty="0">
              <a:latin typeface="Arial Narrow" pitchFamily="34" charset="0"/>
            </a:endParaRPr>
          </a:p>
        </p:txBody>
      </p:sp>
      <p:pic>
        <p:nvPicPr>
          <p:cNvPr id="3" name="Picture 1"/>
          <p:cNvPicPr>
            <a:picLocks noChangeAspect="1" noChangeArrowheads="1"/>
          </p:cNvPicPr>
          <p:nvPr/>
        </p:nvPicPr>
        <p:blipFill>
          <a:blip r:embed="rId2" cstate="print"/>
          <a:srcRect l="40663" t="50045" r="31429" b="13961"/>
          <a:stretch>
            <a:fillRect/>
          </a:stretch>
        </p:blipFill>
        <p:spPr bwMode="auto">
          <a:xfrm>
            <a:off x="1682685" y="1772858"/>
            <a:ext cx="5778630" cy="4657982"/>
          </a:xfrm>
          <a:prstGeom prst="rect">
            <a:avLst/>
          </a:prstGeom>
          <a:noFill/>
          <a:ln w="9525">
            <a:noFill/>
            <a:miter lim="800000"/>
            <a:headEnd/>
            <a:tailEnd/>
          </a:ln>
        </p:spPr>
      </p:pic>
      <p:sp>
        <p:nvSpPr>
          <p:cNvPr id="4" name="3 - Ορθογώνιο"/>
          <p:cNvSpPr/>
          <p:nvPr/>
        </p:nvSpPr>
        <p:spPr>
          <a:xfrm>
            <a:off x="6348953" y="6611779"/>
            <a:ext cx="2795047" cy="246221"/>
          </a:xfrm>
          <a:prstGeom prst="rect">
            <a:avLst/>
          </a:prstGeom>
        </p:spPr>
        <p:txBody>
          <a:bodyPr wrap="square">
            <a:spAutoFit/>
          </a:bodyPr>
          <a:lstStyle/>
          <a:p>
            <a:pPr algn="r"/>
            <a:r>
              <a:rPr lang="en-US" sz="1000" dirty="0" smtClean="0">
                <a:latin typeface="Arial Narrow" pitchFamily="34" charset="0"/>
              </a:rPr>
              <a:t>http://hirr.hartsem.edu/research/fastfacts/fast_facts.html</a:t>
            </a:r>
            <a:endParaRPr lang="el-GR" sz="1000" dirty="0">
              <a:latin typeface="Arial Narrow" pitchFamily="34" charset="0"/>
            </a:endParaRPr>
          </a:p>
        </p:txBody>
      </p:sp>
      <p:sp>
        <p:nvSpPr>
          <p:cNvPr id="8" name="7 - Έλλειψη"/>
          <p:cNvSpPr/>
          <p:nvPr/>
        </p:nvSpPr>
        <p:spPr>
          <a:xfrm>
            <a:off x="5184742" y="5844619"/>
            <a:ext cx="942681" cy="461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TextBox"/>
          <p:cNvSpPr txBox="1"/>
          <p:nvPr/>
        </p:nvSpPr>
        <p:spPr>
          <a:xfrm>
            <a:off x="7249205" y="339367"/>
            <a:ext cx="1452642" cy="307777"/>
          </a:xfrm>
          <a:prstGeom prst="rect">
            <a:avLst/>
          </a:prstGeom>
          <a:noFill/>
        </p:spPr>
        <p:txBody>
          <a:bodyPr wrap="none" rtlCol="0">
            <a:spAutoFit/>
          </a:bodyPr>
          <a:lstStyle/>
          <a:p>
            <a:r>
              <a:rPr lang="en-US" sz="1400" dirty="0" smtClean="0">
                <a:solidFill>
                  <a:srgbClr val="C00000"/>
                </a:solidFill>
                <a:latin typeface="Arial Black" pitchFamily="34" charset="0"/>
              </a:rPr>
              <a:t>US Churches</a:t>
            </a:r>
            <a:endParaRPr lang="el-GR" sz="1400" dirty="0">
              <a:solidFill>
                <a:srgbClr val="C00000"/>
              </a:solidFill>
              <a:latin typeface="Arial Black"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gdb.voanews.com/914515A4-4F9F-48D3-BEC1-98F24E2B3C75_mw1024_n_s.jpg"/>
          <p:cNvPicPr>
            <a:picLocks noChangeAspect="1" noChangeArrowheads="1"/>
          </p:cNvPicPr>
          <p:nvPr/>
        </p:nvPicPr>
        <p:blipFill>
          <a:blip r:embed="rId2" cstate="print"/>
          <a:srcRect/>
          <a:stretch>
            <a:fillRect/>
          </a:stretch>
        </p:blipFill>
        <p:spPr bwMode="auto">
          <a:xfrm>
            <a:off x="197963" y="1174424"/>
            <a:ext cx="7316804" cy="4887396"/>
          </a:xfrm>
          <a:prstGeom prst="rect">
            <a:avLst/>
          </a:prstGeom>
          <a:noFill/>
        </p:spPr>
      </p:pic>
      <p:pic>
        <p:nvPicPr>
          <p:cNvPr id="40964" name="Picture 4" descr="http://news.bbcimg.co.uk/media/images/64371000/gif/_64371350_nigeria_kaduna_1112.gif"/>
          <p:cNvPicPr>
            <a:picLocks noChangeAspect="1" noChangeArrowheads="1"/>
          </p:cNvPicPr>
          <p:nvPr/>
        </p:nvPicPr>
        <p:blipFill>
          <a:blip r:embed="rId3" cstate="print"/>
          <a:srcRect/>
          <a:stretch>
            <a:fillRect/>
          </a:stretch>
        </p:blipFill>
        <p:spPr bwMode="auto">
          <a:xfrm>
            <a:off x="6116425" y="5115466"/>
            <a:ext cx="2895600" cy="1628776"/>
          </a:xfrm>
          <a:prstGeom prst="rect">
            <a:avLst/>
          </a:prstGeom>
          <a:noFill/>
        </p:spPr>
      </p:pic>
      <p:sp>
        <p:nvSpPr>
          <p:cNvPr id="5" name="4 - Ορθογώνιο"/>
          <p:cNvSpPr/>
          <p:nvPr/>
        </p:nvSpPr>
        <p:spPr>
          <a:xfrm>
            <a:off x="4388177" y="1100820"/>
            <a:ext cx="4572000" cy="1569660"/>
          </a:xfrm>
          <a:prstGeom prst="rect">
            <a:avLst/>
          </a:prstGeom>
        </p:spPr>
        <p:txBody>
          <a:bodyPr>
            <a:spAutoFit/>
          </a:bodyPr>
          <a:lstStyle/>
          <a:p>
            <a:pPr algn="r"/>
            <a:r>
              <a:rPr lang="en-US" sz="1600" b="1" dirty="0" smtClean="0">
                <a:solidFill>
                  <a:srgbClr val="FF0000"/>
                </a:solidFill>
                <a:latin typeface="Arial Narrow" pitchFamily="34" charset="0"/>
              </a:rPr>
              <a:t>October 2012</a:t>
            </a:r>
          </a:p>
          <a:p>
            <a:pPr algn="r"/>
            <a:r>
              <a:rPr lang="en-US" sz="1600" b="1" dirty="0" smtClean="0">
                <a:latin typeface="Arial Narrow" pitchFamily="34" charset="0"/>
              </a:rPr>
              <a:t>Nigeria</a:t>
            </a:r>
          </a:p>
          <a:p>
            <a:pPr algn="r"/>
            <a:r>
              <a:rPr lang="en-US" sz="1600" b="1" dirty="0" smtClean="0">
                <a:latin typeface="Arial Narrow" pitchFamily="34" charset="0"/>
              </a:rPr>
              <a:t>11 people were killed </a:t>
            </a:r>
            <a:r>
              <a:rPr lang="en-US" sz="1600" dirty="0" smtClean="0">
                <a:latin typeface="Arial Narrow" pitchFamily="34" charset="0"/>
              </a:rPr>
              <a:t>and 30 injured</a:t>
            </a:r>
          </a:p>
          <a:p>
            <a:pPr algn="r"/>
            <a:r>
              <a:rPr lang="en-US" sz="1600" dirty="0" smtClean="0">
                <a:latin typeface="Arial Narrow" pitchFamily="34" charset="0"/>
              </a:rPr>
              <a:t>when a suicide bomber</a:t>
            </a:r>
          </a:p>
          <a:p>
            <a:pPr algn="r"/>
            <a:r>
              <a:rPr lang="en-US" sz="1600" dirty="0" smtClean="0">
                <a:latin typeface="Arial Narrow" pitchFamily="34" charset="0"/>
              </a:rPr>
              <a:t>attacked St. Rita’s Catholic church</a:t>
            </a:r>
          </a:p>
          <a:p>
            <a:pPr algn="r"/>
            <a:r>
              <a:rPr lang="en-US" sz="1600" dirty="0" smtClean="0">
                <a:latin typeface="Arial Narrow" pitchFamily="34" charset="0"/>
              </a:rPr>
              <a:t>during morning services</a:t>
            </a:r>
            <a:endParaRPr lang="el-GR" sz="1600" dirty="0">
              <a:latin typeface="Arial Narrow" pitchFamily="34" charset="0"/>
            </a:endParaRPr>
          </a:p>
        </p:txBody>
      </p:sp>
      <p:sp>
        <p:nvSpPr>
          <p:cNvPr id="6" name="5 - TextBox"/>
          <p:cNvSpPr txBox="1"/>
          <p:nvPr/>
        </p:nvSpPr>
        <p:spPr>
          <a:xfrm>
            <a:off x="5618349" y="348794"/>
            <a:ext cx="3087255" cy="307777"/>
          </a:xfrm>
          <a:prstGeom prst="rect">
            <a:avLst/>
          </a:prstGeom>
          <a:noFill/>
        </p:spPr>
        <p:txBody>
          <a:bodyPr wrap="none" rtlCol="0">
            <a:spAutoFit/>
          </a:bodyPr>
          <a:lstStyle/>
          <a:p>
            <a:r>
              <a:rPr lang="en-US" sz="1400" dirty="0" smtClean="0">
                <a:solidFill>
                  <a:srgbClr val="C00000"/>
                </a:solidFill>
                <a:latin typeface="Arial Black" pitchFamily="34" charset="0"/>
              </a:rPr>
              <a:t>International church violence</a:t>
            </a:r>
            <a:endParaRPr lang="el-GR" sz="1400" dirty="0">
              <a:solidFill>
                <a:srgbClr val="C00000"/>
              </a:solidFill>
              <a:latin typeface="Arial Black" pitchFamily="34" charset="0"/>
            </a:endParaRPr>
          </a:p>
        </p:txBody>
      </p:sp>
      <p:pic>
        <p:nvPicPr>
          <p:cNvPr id="52226" name="Picture 2" descr="http://img.naij.com/n/05/5/img_20121029_152827.jpg"/>
          <p:cNvPicPr>
            <a:picLocks noChangeAspect="1" noChangeArrowheads="1"/>
          </p:cNvPicPr>
          <p:nvPr/>
        </p:nvPicPr>
        <p:blipFill>
          <a:blip r:embed="rId4" cstate="print"/>
          <a:srcRect/>
          <a:stretch>
            <a:fillRect/>
          </a:stretch>
        </p:blipFill>
        <p:spPr bwMode="auto">
          <a:xfrm>
            <a:off x="372391" y="4539533"/>
            <a:ext cx="3718842" cy="2318467"/>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descr="http://www.pravmir.com/wp-content/uploads/2013/06/LiveLeak-dot-com-eb23ceb52429-965427_493756267362880_1953364231_o.jpg"/>
          <p:cNvPicPr>
            <a:picLocks noChangeAspect="1" noChangeArrowheads="1"/>
          </p:cNvPicPr>
          <p:nvPr/>
        </p:nvPicPr>
        <p:blipFill>
          <a:blip r:embed="rId2" cstate="print"/>
          <a:srcRect/>
          <a:stretch>
            <a:fillRect/>
          </a:stretch>
        </p:blipFill>
        <p:spPr bwMode="auto">
          <a:xfrm>
            <a:off x="1" y="1276349"/>
            <a:ext cx="9144000" cy="5581651"/>
          </a:xfrm>
          <a:prstGeom prst="rect">
            <a:avLst/>
          </a:prstGeom>
          <a:ln>
            <a:noFill/>
          </a:ln>
          <a:effectLst>
            <a:softEdge rad="112500"/>
          </a:effectLst>
        </p:spPr>
      </p:pic>
      <p:sp>
        <p:nvSpPr>
          <p:cNvPr id="2" name="1 - Ορθογώνιο"/>
          <p:cNvSpPr/>
          <p:nvPr/>
        </p:nvSpPr>
        <p:spPr>
          <a:xfrm>
            <a:off x="5180033" y="1449619"/>
            <a:ext cx="1362173" cy="338554"/>
          </a:xfrm>
          <a:prstGeom prst="rect">
            <a:avLst/>
          </a:prstGeom>
        </p:spPr>
        <p:txBody>
          <a:bodyPr wrap="square">
            <a:spAutoFit/>
          </a:bodyPr>
          <a:lstStyle/>
          <a:p>
            <a:r>
              <a:rPr lang="en-US" sz="1600" b="1" dirty="0" smtClean="0">
                <a:solidFill>
                  <a:schemeClr val="bg1"/>
                </a:solidFill>
                <a:latin typeface="Arial Narrow" pitchFamily="34" charset="0"/>
              </a:rPr>
              <a:t>Syria 2013</a:t>
            </a:r>
          </a:p>
        </p:txBody>
      </p:sp>
      <p:sp>
        <p:nvSpPr>
          <p:cNvPr id="4" name="3 - TextBox"/>
          <p:cNvSpPr txBox="1"/>
          <p:nvPr/>
        </p:nvSpPr>
        <p:spPr>
          <a:xfrm>
            <a:off x="5618349" y="348794"/>
            <a:ext cx="3087255" cy="307777"/>
          </a:xfrm>
          <a:prstGeom prst="rect">
            <a:avLst/>
          </a:prstGeom>
          <a:noFill/>
        </p:spPr>
        <p:txBody>
          <a:bodyPr wrap="none" rtlCol="0">
            <a:spAutoFit/>
          </a:bodyPr>
          <a:lstStyle/>
          <a:p>
            <a:r>
              <a:rPr lang="en-US" sz="1400" dirty="0" smtClean="0">
                <a:solidFill>
                  <a:srgbClr val="C00000"/>
                </a:solidFill>
                <a:latin typeface="Arial Black" pitchFamily="34" charset="0"/>
              </a:rPr>
              <a:t>International church violence</a:t>
            </a:r>
            <a:endParaRPr lang="el-GR" sz="1400" dirty="0">
              <a:solidFill>
                <a:srgbClr val="C00000"/>
              </a:solidFill>
              <a:latin typeface="Arial Black" pitchFamily="34" charset="0"/>
            </a:endParaRPr>
          </a:p>
        </p:txBody>
      </p:sp>
      <p:pic>
        <p:nvPicPr>
          <p:cNvPr id="51202" name="Picture 2" descr="http://p.twimg.com/AzuZf1mCEAAesou.jpg:large"/>
          <p:cNvPicPr>
            <a:picLocks noChangeAspect="1" noChangeArrowheads="1"/>
          </p:cNvPicPr>
          <p:nvPr/>
        </p:nvPicPr>
        <p:blipFill>
          <a:blip r:embed="rId3" cstate="print"/>
          <a:srcRect/>
          <a:stretch>
            <a:fillRect/>
          </a:stretch>
        </p:blipFill>
        <p:spPr bwMode="auto">
          <a:xfrm>
            <a:off x="6202837" y="875759"/>
            <a:ext cx="2714920" cy="2553241"/>
          </a:xfrm>
          <a:prstGeom prst="rect">
            <a:avLst/>
          </a:prstGeom>
          <a:noFill/>
        </p:spPr>
      </p:pic>
      <p:pic>
        <p:nvPicPr>
          <p:cNvPr id="43010" name="Picture 2" descr="http://www.theird.org/image/2013-photos/Syria-Church-destroyed_wordpress_130201-article.jpg"/>
          <p:cNvPicPr>
            <a:picLocks noChangeAspect="1" noChangeArrowheads="1"/>
          </p:cNvPicPr>
          <p:nvPr/>
        </p:nvPicPr>
        <p:blipFill>
          <a:blip r:embed="rId4" cstate="print"/>
          <a:srcRect/>
          <a:stretch>
            <a:fillRect/>
          </a:stretch>
        </p:blipFill>
        <p:spPr bwMode="auto">
          <a:xfrm>
            <a:off x="6221105" y="4581426"/>
            <a:ext cx="2705168" cy="202386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churchtimes.co.uk/media/3826437/p2_church.jpg"/>
          <p:cNvPicPr>
            <a:picLocks noChangeAspect="1" noChangeArrowheads="1"/>
          </p:cNvPicPr>
          <p:nvPr/>
        </p:nvPicPr>
        <p:blipFill>
          <a:blip r:embed="rId2" cstate="print"/>
          <a:srcRect/>
          <a:stretch>
            <a:fillRect/>
          </a:stretch>
        </p:blipFill>
        <p:spPr bwMode="auto">
          <a:xfrm>
            <a:off x="155574" y="2431495"/>
            <a:ext cx="5393203" cy="4214403"/>
          </a:xfrm>
          <a:prstGeom prst="rect">
            <a:avLst/>
          </a:prstGeom>
          <a:noFill/>
        </p:spPr>
      </p:pic>
      <p:sp>
        <p:nvSpPr>
          <p:cNvPr id="3" name="2 - Ορθογώνιο"/>
          <p:cNvSpPr/>
          <p:nvPr/>
        </p:nvSpPr>
        <p:spPr>
          <a:xfrm>
            <a:off x="113124" y="1138534"/>
            <a:ext cx="4572000" cy="1169551"/>
          </a:xfrm>
          <a:prstGeom prst="rect">
            <a:avLst/>
          </a:prstGeom>
        </p:spPr>
        <p:txBody>
          <a:bodyPr>
            <a:spAutoFit/>
          </a:bodyPr>
          <a:lstStyle/>
          <a:p>
            <a:r>
              <a:rPr lang="en-US" sz="1400" b="1" dirty="0" smtClean="0">
                <a:latin typeface="Arial Narrow" pitchFamily="34" charset="0"/>
              </a:rPr>
              <a:t>August 2013</a:t>
            </a:r>
          </a:p>
          <a:p>
            <a:r>
              <a:rPr lang="en-US" sz="1400" b="1" dirty="0" smtClean="0">
                <a:solidFill>
                  <a:srgbClr val="FF0000"/>
                </a:solidFill>
                <a:latin typeface="Arial Narrow" pitchFamily="34" charset="0"/>
              </a:rPr>
              <a:t>Egypt</a:t>
            </a:r>
          </a:p>
          <a:p>
            <a:r>
              <a:rPr lang="en-US" sz="1400" dirty="0" smtClean="0">
                <a:latin typeface="Arial Narrow" pitchFamily="34" charset="0"/>
              </a:rPr>
              <a:t>The burnt-out shell of the </a:t>
            </a:r>
            <a:r>
              <a:rPr lang="en-US" sz="1400" b="1" dirty="0" smtClean="0">
                <a:latin typeface="Arial Narrow" pitchFamily="34" charset="0"/>
              </a:rPr>
              <a:t>Evangelical church </a:t>
            </a:r>
            <a:r>
              <a:rPr lang="en-US" sz="1400" dirty="0" smtClean="0">
                <a:latin typeface="Arial Narrow" pitchFamily="34" charset="0"/>
              </a:rPr>
              <a:t>in </a:t>
            </a:r>
            <a:r>
              <a:rPr lang="en-US" sz="1400" dirty="0" err="1" smtClean="0">
                <a:latin typeface="Arial Narrow" pitchFamily="34" charset="0"/>
              </a:rPr>
              <a:t>Mallawi</a:t>
            </a:r>
            <a:r>
              <a:rPr lang="en-US" sz="1400" dirty="0" smtClean="0">
                <a:latin typeface="Arial Narrow" pitchFamily="34" charset="0"/>
              </a:rPr>
              <a:t>, in the </a:t>
            </a:r>
            <a:r>
              <a:rPr lang="en-US" sz="1400" dirty="0" err="1" smtClean="0">
                <a:latin typeface="Arial Narrow" pitchFamily="34" charset="0"/>
              </a:rPr>
              <a:t>Minya</a:t>
            </a:r>
            <a:r>
              <a:rPr lang="en-US" sz="1400" dirty="0" smtClean="0">
                <a:latin typeface="Arial Narrow" pitchFamily="34" charset="0"/>
              </a:rPr>
              <a:t> </a:t>
            </a:r>
            <a:r>
              <a:rPr lang="en-US" sz="1400" dirty="0" err="1" smtClean="0">
                <a:latin typeface="Arial Narrow" pitchFamily="34" charset="0"/>
              </a:rPr>
              <a:t>governate</a:t>
            </a:r>
            <a:r>
              <a:rPr lang="en-US" sz="1400" dirty="0" smtClean="0">
                <a:latin typeface="Arial Narrow" pitchFamily="34" charset="0"/>
              </a:rPr>
              <a:t>, destroyed in last week's violence by </a:t>
            </a:r>
            <a:r>
              <a:rPr lang="en-US" sz="1400" b="1" dirty="0" smtClean="0">
                <a:latin typeface="Arial Narrow" pitchFamily="34" charset="0"/>
              </a:rPr>
              <a:t>Muslim Brotherhood</a:t>
            </a:r>
            <a:r>
              <a:rPr lang="en-US" sz="1400" dirty="0" smtClean="0">
                <a:latin typeface="Arial Narrow" pitchFamily="34" charset="0"/>
              </a:rPr>
              <a:t> supporters</a:t>
            </a:r>
            <a:endParaRPr lang="el-GR" sz="1400" dirty="0">
              <a:latin typeface="Arial Narrow" pitchFamily="34" charset="0"/>
            </a:endParaRPr>
          </a:p>
        </p:txBody>
      </p:sp>
      <p:sp>
        <p:nvSpPr>
          <p:cNvPr id="4" name="3 - TextBox"/>
          <p:cNvSpPr txBox="1"/>
          <p:nvPr/>
        </p:nvSpPr>
        <p:spPr>
          <a:xfrm>
            <a:off x="5618349" y="348794"/>
            <a:ext cx="3087255" cy="307777"/>
          </a:xfrm>
          <a:prstGeom prst="rect">
            <a:avLst/>
          </a:prstGeom>
          <a:noFill/>
        </p:spPr>
        <p:txBody>
          <a:bodyPr wrap="none" rtlCol="0">
            <a:spAutoFit/>
          </a:bodyPr>
          <a:lstStyle/>
          <a:p>
            <a:r>
              <a:rPr lang="en-US" sz="1400" dirty="0" smtClean="0">
                <a:solidFill>
                  <a:srgbClr val="C00000"/>
                </a:solidFill>
                <a:latin typeface="Arial Black" pitchFamily="34" charset="0"/>
              </a:rPr>
              <a:t>International church violence</a:t>
            </a:r>
            <a:endParaRPr lang="el-GR" sz="1400" dirty="0">
              <a:solidFill>
                <a:srgbClr val="C00000"/>
              </a:solidFill>
              <a:latin typeface="Arial Black" pitchFamily="34" charset="0"/>
            </a:endParaRPr>
          </a:p>
        </p:txBody>
      </p:sp>
      <p:pic>
        <p:nvPicPr>
          <p:cNvPr id="50178" name="Picture 2" descr="http://l.yimg.com/bt/api/res/1.2/2hrmH9j5RX1ZaodLJLtQNQ--/YXBwaWQ9eW5ld3M7Zmk9ZmlsbDtoPTQyMTtweG9mZj01MDtweW9mZj0wO3E9ODU7dz03NDk-/http:/media.zenfs.com/en_us/News/ap_webfeeds/82625574a720bf1b3a0f6a70670052de.jpg"/>
          <p:cNvPicPr>
            <a:picLocks noChangeAspect="1" noChangeArrowheads="1"/>
          </p:cNvPicPr>
          <p:nvPr/>
        </p:nvPicPr>
        <p:blipFill>
          <a:blip r:embed="rId3" cstate="print"/>
          <a:srcRect/>
          <a:stretch>
            <a:fillRect/>
          </a:stretch>
        </p:blipFill>
        <p:spPr bwMode="auto">
          <a:xfrm>
            <a:off x="5175315" y="4355717"/>
            <a:ext cx="3820736" cy="2147571"/>
          </a:xfrm>
          <a:prstGeom prst="rect">
            <a:avLst/>
          </a:prstGeom>
          <a:noFill/>
        </p:spPr>
      </p:pic>
      <p:pic>
        <p:nvPicPr>
          <p:cNvPr id="50180" name="Picture 4" descr="http://media.winnipegfreepress.com/images/5206616.jpg"/>
          <p:cNvPicPr>
            <a:picLocks noChangeAspect="1" noChangeArrowheads="1"/>
          </p:cNvPicPr>
          <p:nvPr/>
        </p:nvPicPr>
        <p:blipFill>
          <a:blip r:embed="rId4" cstate="print"/>
          <a:srcRect/>
          <a:stretch>
            <a:fillRect/>
          </a:stretch>
        </p:blipFill>
        <p:spPr bwMode="auto">
          <a:xfrm>
            <a:off x="5175316" y="1738541"/>
            <a:ext cx="3808429" cy="248949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The 16th Street Baptist Church in downtown Birmingham, Alabama, was a fixture in the civil rights movement -- even more so after a bombing there on September 15, 1963, killed four girls. "/>
          <p:cNvPicPr>
            <a:picLocks noChangeAspect="1" noChangeArrowheads="1"/>
          </p:cNvPicPr>
          <p:nvPr/>
        </p:nvPicPr>
        <p:blipFill>
          <a:blip r:embed="rId2" cstate="print"/>
          <a:srcRect/>
          <a:stretch>
            <a:fillRect/>
          </a:stretch>
        </p:blipFill>
        <p:spPr bwMode="auto">
          <a:xfrm>
            <a:off x="3048000" y="3429000"/>
            <a:ext cx="6096000" cy="3429001"/>
          </a:xfrm>
          <a:prstGeom prst="rect">
            <a:avLst/>
          </a:prstGeom>
          <a:noFill/>
        </p:spPr>
      </p:pic>
      <p:sp>
        <p:nvSpPr>
          <p:cNvPr id="3" name="2 - Ορθογώνιο"/>
          <p:cNvSpPr/>
          <p:nvPr/>
        </p:nvSpPr>
        <p:spPr>
          <a:xfrm>
            <a:off x="89552" y="1042828"/>
            <a:ext cx="4378751" cy="3139321"/>
          </a:xfrm>
          <a:prstGeom prst="rect">
            <a:avLst/>
          </a:prstGeom>
        </p:spPr>
        <p:txBody>
          <a:bodyPr wrap="square">
            <a:spAutoFit/>
          </a:bodyPr>
          <a:lstStyle/>
          <a:p>
            <a:r>
              <a:rPr lang="en-US" b="1" dirty="0" smtClean="0">
                <a:solidFill>
                  <a:srgbClr val="FF0000"/>
                </a:solidFill>
                <a:latin typeface="Arial Narrow" pitchFamily="34" charset="0"/>
              </a:rPr>
              <a:t>1963</a:t>
            </a:r>
          </a:p>
          <a:p>
            <a:r>
              <a:rPr lang="en-US" b="1" dirty="0" smtClean="0">
                <a:latin typeface="Arial Narrow" pitchFamily="34" charset="0"/>
              </a:rPr>
              <a:t>Birmingham, AL</a:t>
            </a:r>
          </a:p>
          <a:p>
            <a:endParaRPr lang="en-US" sz="1400" b="1" dirty="0" smtClean="0">
              <a:latin typeface="Arial Narrow" pitchFamily="34" charset="0"/>
            </a:endParaRPr>
          </a:p>
          <a:p>
            <a:pPr marL="263525" indent="-263525">
              <a:buClr>
                <a:srgbClr val="FF0000"/>
              </a:buClr>
              <a:buFont typeface="Wingdings" pitchFamily="2" charset="2"/>
              <a:buChar char="l"/>
            </a:pPr>
            <a:r>
              <a:rPr lang="en-US" sz="1600" dirty="0" smtClean="0">
                <a:latin typeface="Arial Narrow" pitchFamily="34" charset="0"/>
              </a:rPr>
              <a:t>10:22 a.m. on Sunday, September 15, 1963, a stack of dynamite hidden beneath an outside staircase by </a:t>
            </a:r>
            <a:r>
              <a:rPr lang="en-US" sz="1600" u="sng" dirty="0" smtClean="0">
                <a:latin typeface="Arial Narrow" pitchFamily="34" charset="0"/>
              </a:rPr>
              <a:t>Ku Klux Klansmen</a:t>
            </a:r>
            <a:r>
              <a:rPr lang="en-US" sz="1600" dirty="0" smtClean="0">
                <a:latin typeface="Arial Narrow" pitchFamily="34" charset="0"/>
              </a:rPr>
              <a:t> left a massive hole and crater in one side of the </a:t>
            </a:r>
            <a:r>
              <a:rPr lang="en-US" sz="1600" b="1" dirty="0" smtClean="0">
                <a:latin typeface="Arial Narrow" pitchFamily="34" charset="0"/>
              </a:rPr>
              <a:t>16th Street Baptist </a:t>
            </a:r>
            <a:r>
              <a:rPr lang="en-US" sz="1600" b="1" i="1" dirty="0" smtClean="0">
                <a:latin typeface="Arial Narrow" pitchFamily="34" charset="0"/>
              </a:rPr>
              <a:t>Church</a:t>
            </a:r>
            <a:r>
              <a:rPr lang="en-US" sz="1600" dirty="0" smtClean="0">
                <a:latin typeface="Arial Narrow" pitchFamily="34" charset="0"/>
              </a:rPr>
              <a:t>;</a:t>
            </a:r>
          </a:p>
          <a:p>
            <a:pPr marL="263525" indent="-263525">
              <a:buClr>
                <a:srgbClr val="FF0000"/>
              </a:buClr>
              <a:buFont typeface="Wingdings" pitchFamily="2" charset="2"/>
              <a:buChar char="l"/>
            </a:pPr>
            <a:r>
              <a:rPr lang="en-US" sz="1600" dirty="0" smtClean="0">
                <a:latin typeface="Arial Narrow" pitchFamily="34" charset="0"/>
              </a:rPr>
              <a:t>Blast blew out windows, filled the place with dust and debris, and destroyed a ladies restroom in the basement;</a:t>
            </a:r>
          </a:p>
          <a:p>
            <a:pPr marL="263525" indent="-263525">
              <a:buClr>
                <a:srgbClr val="FF0000"/>
              </a:buClr>
              <a:buFont typeface="Wingdings" pitchFamily="2" charset="2"/>
              <a:buChar char="l"/>
            </a:pPr>
            <a:r>
              <a:rPr lang="en-US" sz="1600" b="1" dirty="0" smtClean="0">
                <a:solidFill>
                  <a:srgbClr val="FF0000"/>
                </a:solidFill>
                <a:latin typeface="Arial Narrow" pitchFamily="34" charset="0"/>
              </a:rPr>
              <a:t>Death toll: </a:t>
            </a:r>
            <a:r>
              <a:rPr lang="en-US" sz="1600" dirty="0" smtClean="0">
                <a:latin typeface="Arial Narrow" pitchFamily="34" charset="0"/>
              </a:rPr>
              <a:t>4 girls (11-14yrs); two dozen people</a:t>
            </a:r>
          </a:p>
          <a:p>
            <a:pPr marL="263525" indent="-263525">
              <a:buClr>
                <a:srgbClr val="FF0000"/>
              </a:buClr>
            </a:pPr>
            <a:r>
              <a:rPr lang="en-US" sz="1600" dirty="0" smtClean="0">
                <a:latin typeface="Arial Narrow" pitchFamily="34" charset="0"/>
              </a:rPr>
              <a:t>                         injured</a:t>
            </a:r>
            <a:endParaRPr lang="el-GR" sz="1600" dirty="0">
              <a:latin typeface="Arial Narrow" pitchFamily="34" charset="0"/>
            </a:endParaRPr>
          </a:p>
        </p:txBody>
      </p:sp>
      <p:pic>
        <p:nvPicPr>
          <p:cNvPr id="15366" name="Picture 6" descr="Cars parked beside the church were damaged by the blast."/>
          <p:cNvPicPr>
            <a:picLocks noChangeAspect="1" noChangeArrowheads="1"/>
          </p:cNvPicPr>
          <p:nvPr/>
        </p:nvPicPr>
        <p:blipFill>
          <a:blip r:embed="rId3" cstate="print"/>
          <a:srcRect/>
          <a:stretch>
            <a:fillRect/>
          </a:stretch>
        </p:blipFill>
        <p:spPr bwMode="auto">
          <a:xfrm>
            <a:off x="4760534" y="829559"/>
            <a:ext cx="4383466" cy="2535811"/>
          </a:xfrm>
          <a:prstGeom prst="rect">
            <a:avLst/>
          </a:prstGeom>
          <a:noFill/>
        </p:spPr>
      </p:pic>
      <p:sp>
        <p:nvSpPr>
          <p:cNvPr id="8" name="7 - TextBox"/>
          <p:cNvSpPr txBox="1"/>
          <p:nvPr/>
        </p:nvSpPr>
        <p:spPr>
          <a:xfrm>
            <a:off x="6598757" y="348794"/>
            <a:ext cx="2111475" cy="307777"/>
          </a:xfrm>
          <a:prstGeom prst="rect">
            <a:avLst/>
          </a:prstGeom>
          <a:noFill/>
        </p:spPr>
        <p:txBody>
          <a:bodyPr wrap="none" rtlCol="0">
            <a:spAutoFit/>
          </a:bodyPr>
          <a:lstStyle/>
          <a:p>
            <a:r>
              <a:rPr lang="en-US" sz="1400" dirty="0" smtClean="0">
                <a:solidFill>
                  <a:srgbClr val="C00000"/>
                </a:solidFill>
                <a:latin typeface="Arial Black" pitchFamily="34" charset="0"/>
              </a:rPr>
              <a:t>US Church violence</a:t>
            </a:r>
            <a:endParaRPr lang="el-GR" sz="1400" dirty="0">
              <a:solidFill>
                <a:srgbClr val="C00000"/>
              </a:solidFill>
              <a:latin typeface="Arial Black" pitchFamily="34" charset="0"/>
            </a:endParaRPr>
          </a:p>
        </p:txBody>
      </p:sp>
      <p:pic>
        <p:nvPicPr>
          <p:cNvPr id="27650" name="Picture 2" descr="http://www.world-guides.com/images/alabama_al/alabama_al_state_map.jpg"/>
          <p:cNvPicPr>
            <a:picLocks noChangeAspect="1" noChangeArrowheads="1"/>
          </p:cNvPicPr>
          <p:nvPr/>
        </p:nvPicPr>
        <p:blipFill>
          <a:blip r:embed="rId4" cstate="print"/>
          <a:srcRect/>
          <a:stretch>
            <a:fillRect/>
          </a:stretch>
        </p:blipFill>
        <p:spPr bwMode="auto">
          <a:xfrm>
            <a:off x="319431" y="4147794"/>
            <a:ext cx="1999563" cy="2627836"/>
          </a:xfrm>
          <a:prstGeom prst="rect">
            <a:avLst/>
          </a:prstGeom>
          <a:noFill/>
        </p:spPr>
      </p:pic>
      <p:sp>
        <p:nvSpPr>
          <p:cNvPr id="10" name="9 - Έλλειψη"/>
          <p:cNvSpPr/>
          <p:nvPr/>
        </p:nvSpPr>
        <p:spPr>
          <a:xfrm>
            <a:off x="1150071" y="4892512"/>
            <a:ext cx="612742" cy="2828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5364" name="Picture 4" descr="The clock that once hung in the church's sanctuary stopped at 10:22 a.m. when the bomb planted by Ku Klux Klansmen exploded 50 years ago. It is on display in the church basement, along with photographs illustrating the tensions of the era. "/>
          <p:cNvPicPr>
            <a:picLocks noChangeAspect="1" noChangeArrowheads="1"/>
          </p:cNvPicPr>
          <p:nvPr/>
        </p:nvPicPr>
        <p:blipFill>
          <a:blip r:embed="rId5" cstate="print"/>
          <a:srcRect l="31584" r="33358" b="43132"/>
          <a:stretch>
            <a:fillRect/>
          </a:stretch>
        </p:blipFill>
        <p:spPr bwMode="auto">
          <a:xfrm>
            <a:off x="1894788" y="4807669"/>
            <a:ext cx="2064470" cy="1883671"/>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22551" y="1112370"/>
            <a:ext cx="8983744" cy="5909310"/>
          </a:xfrm>
          <a:prstGeom prst="rect">
            <a:avLst/>
          </a:prstGeom>
        </p:spPr>
        <p:txBody>
          <a:bodyPr wrap="square">
            <a:spAutoFit/>
          </a:bodyPr>
          <a:lstStyle/>
          <a:p>
            <a:r>
              <a:rPr lang="en-US" sz="1400" b="1" u="sng" dirty="0" smtClean="0">
                <a:latin typeface="Arial Narrow" pitchFamily="34" charset="0"/>
              </a:rPr>
              <a:t>June 22, 1980</a:t>
            </a:r>
            <a:r>
              <a:rPr lang="en-US" sz="1400" b="1" dirty="0" smtClean="0">
                <a:latin typeface="Arial Narrow" pitchFamily="34" charset="0"/>
              </a:rPr>
              <a:t/>
            </a:r>
            <a:br>
              <a:rPr lang="en-US" sz="1400" b="1" dirty="0" smtClean="0">
                <a:latin typeface="Arial Narrow" pitchFamily="34" charset="0"/>
              </a:rPr>
            </a:br>
            <a:r>
              <a:rPr lang="en-US" sz="1400" b="1" dirty="0" smtClean="0">
                <a:latin typeface="Arial Narrow" pitchFamily="34" charset="0"/>
              </a:rPr>
              <a:t>First Baptist Church   						</a:t>
            </a:r>
            <a:r>
              <a:rPr lang="en-US" sz="1400" b="1" dirty="0" smtClean="0">
                <a:latin typeface="Arial Narrow"/>
              </a:rPr>
              <a:t>►</a:t>
            </a:r>
            <a:r>
              <a:rPr lang="en-US" sz="1400" b="1" dirty="0" smtClean="0">
                <a:solidFill>
                  <a:srgbClr val="FF0000"/>
                </a:solidFill>
                <a:latin typeface="Arial Narrow" pitchFamily="34" charset="0"/>
              </a:rPr>
              <a:t>Death toll: 5</a:t>
            </a:r>
            <a:r>
              <a:rPr lang="en-US" sz="1400" b="1" dirty="0" smtClean="0">
                <a:latin typeface="Arial Narrow" pitchFamily="34" charset="0"/>
              </a:rPr>
              <a:t/>
            </a:r>
            <a:br>
              <a:rPr lang="en-US" sz="1400" b="1" dirty="0" smtClean="0">
                <a:latin typeface="Arial Narrow" pitchFamily="34" charset="0"/>
              </a:rPr>
            </a:br>
            <a:r>
              <a:rPr lang="en-US" sz="1400" b="1" dirty="0" smtClean="0">
                <a:solidFill>
                  <a:srgbClr val="FF0000"/>
                </a:solidFill>
                <a:latin typeface="Arial Narrow" pitchFamily="34" charset="0"/>
              </a:rPr>
              <a:t>Daingerfield, Texas</a:t>
            </a:r>
            <a:r>
              <a:rPr lang="en-US" sz="1400" b="1" dirty="0" smtClean="0">
                <a:latin typeface="Arial Narrow" pitchFamily="34" charset="0"/>
              </a:rPr>
              <a:t/>
            </a:r>
            <a:br>
              <a:rPr lang="en-US" sz="1400" b="1" dirty="0" smtClean="0">
                <a:latin typeface="Arial Narrow" pitchFamily="34" charset="0"/>
              </a:rPr>
            </a:br>
            <a:r>
              <a:rPr lang="en-US" sz="1400" dirty="0" smtClean="0">
                <a:latin typeface="Arial Narrow" pitchFamily="34" charset="0"/>
              </a:rPr>
              <a:t>A gunman attacked the Sunday morning service, coming through the sanctuary doors, yelling “this is war,” and firing into the congregation. He killed a seven-year-old girl, an adult woman, and three adult men in the shooting, which lasted barely one minute.</a:t>
            </a:r>
          </a:p>
          <a:p>
            <a:endParaRPr lang="en-US" sz="1400" dirty="0" smtClean="0">
              <a:latin typeface="Arial Narrow" pitchFamily="34" charset="0"/>
            </a:endParaRPr>
          </a:p>
          <a:p>
            <a:r>
              <a:rPr lang="en-US" sz="1400" b="1" u="sng" dirty="0" smtClean="0">
                <a:latin typeface="Arial Narrow" pitchFamily="34" charset="0"/>
              </a:rPr>
              <a:t>March 10, 1999</a:t>
            </a:r>
            <a:r>
              <a:rPr lang="en-US" sz="1400" b="1" dirty="0" smtClean="0">
                <a:latin typeface="Arial Narrow" pitchFamily="34" charset="0"/>
              </a:rPr>
              <a:t/>
            </a:r>
            <a:br>
              <a:rPr lang="en-US" sz="1400" b="1" dirty="0" smtClean="0">
                <a:latin typeface="Arial Narrow" pitchFamily="34" charset="0"/>
              </a:rPr>
            </a:br>
            <a:r>
              <a:rPr lang="en-US" sz="1400" b="1" dirty="0" smtClean="0">
                <a:latin typeface="Arial Narrow" pitchFamily="34" charset="0"/>
              </a:rPr>
              <a:t>New St. John Baptist Church   					</a:t>
            </a:r>
            <a:r>
              <a:rPr lang="en-US" sz="1400" b="1" dirty="0" smtClean="0">
                <a:latin typeface="Arial Narrow"/>
              </a:rPr>
              <a:t>►</a:t>
            </a:r>
            <a:r>
              <a:rPr lang="en-US" sz="1400" b="1" dirty="0" smtClean="0">
                <a:solidFill>
                  <a:srgbClr val="FF0000"/>
                </a:solidFill>
                <a:latin typeface="Arial Narrow" pitchFamily="34" charset="0"/>
              </a:rPr>
              <a:t>Death toll: 4</a:t>
            </a:r>
            <a:r>
              <a:rPr lang="en-US" sz="1400" b="1" dirty="0" smtClean="0">
                <a:latin typeface="Arial Narrow" pitchFamily="34" charset="0"/>
              </a:rPr>
              <a:t/>
            </a:r>
            <a:br>
              <a:rPr lang="en-US" sz="1400" b="1" dirty="0" smtClean="0">
                <a:latin typeface="Arial Narrow" pitchFamily="34" charset="0"/>
              </a:rPr>
            </a:br>
            <a:r>
              <a:rPr lang="en-US" sz="1400" b="1" dirty="0" smtClean="0">
                <a:solidFill>
                  <a:srgbClr val="FF0000"/>
                </a:solidFill>
                <a:latin typeface="Arial Narrow" pitchFamily="34" charset="0"/>
              </a:rPr>
              <a:t>Gonzales, Louisiana</a:t>
            </a:r>
            <a:r>
              <a:rPr lang="en-US" sz="1400" b="1" dirty="0" smtClean="0">
                <a:latin typeface="Arial Narrow" pitchFamily="34" charset="0"/>
              </a:rPr>
              <a:t/>
            </a:r>
            <a:br>
              <a:rPr lang="en-US" sz="1400" b="1" dirty="0" smtClean="0">
                <a:latin typeface="Arial Narrow" pitchFamily="34" charset="0"/>
              </a:rPr>
            </a:br>
            <a:r>
              <a:rPr lang="en-US" sz="1400" dirty="0" smtClean="0">
                <a:latin typeface="Arial Narrow" pitchFamily="34" charset="0"/>
              </a:rPr>
              <a:t>On a Wednesday an estranged husband with a gun killed his wife’s mother at her home then drove to the church, where he walked into the evening service. When the gunman’s two-year-old son said, “Daddy,” the gunman said, “Boy, don’t call me daddy now,” and killed him. He then killed his wife and a young man sitting nearby. </a:t>
            </a:r>
          </a:p>
          <a:p>
            <a:endParaRPr lang="en-US" sz="1400" dirty="0" smtClean="0">
              <a:latin typeface="Arial Narrow" pitchFamily="34" charset="0"/>
            </a:endParaRPr>
          </a:p>
          <a:p>
            <a:r>
              <a:rPr lang="en-US" sz="1400" b="1" u="sng" dirty="0" smtClean="0">
                <a:latin typeface="Arial Narrow" pitchFamily="34" charset="0"/>
              </a:rPr>
              <a:t>September 15, 1999</a:t>
            </a:r>
            <a:r>
              <a:rPr lang="en-US" sz="1400" b="1" dirty="0" smtClean="0">
                <a:latin typeface="Arial Narrow" pitchFamily="34" charset="0"/>
              </a:rPr>
              <a:t/>
            </a:r>
            <a:br>
              <a:rPr lang="en-US" sz="1400" b="1" dirty="0" smtClean="0">
                <a:latin typeface="Arial Narrow" pitchFamily="34" charset="0"/>
              </a:rPr>
            </a:br>
            <a:r>
              <a:rPr lang="en-US" sz="1400" b="1" dirty="0" smtClean="0">
                <a:latin typeface="Arial Narrow" pitchFamily="34" charset="0"/>
              </a:rPr>
              <a:t>Wedgwood Baptist Church    					</a:t>
            </a:r>
            <a:r>
              <a:rPr lang="en-US" sz="1400" b="1" dirty="0" smtClean="0">
                <a:latin typeface="Arial Narrow"/>
              </a:rPr>
              <a:t>►</a:t>
            </a:r>
            <a:r>
              <a:rPr lang="en-US" sz="1400" b="1" dirty="0" smtClean="0">
                <a:solidFill>
                  <a:srgbClr val="FF0000"/>
                </a:solidFill>
                <a:latin typeface="Arial Narrow" pitchFamily="34" charset="0"/>
              </a:rPr>
              <a:t>Death toll: 9</a:t>
            </a:r>
            <a:r>
              <a:rPr lang="en-US" sz="1400" b="1" dirty="0" smtClean="0">
                <a:latin typeface="Arial Narrow" pitchFamily="34" charset="0"/>
              </a:rPr>
              <a:t/>
            </a:r>
            <a:br>
              <a:rPr lang="en-US" sz="1400" b="1" dirty="0" smtClean="0">
                <a:latin typeface="Arial Narrow" pitchFamily="34" charset="0"/>
              </a:rPr>
            </a:br>
            <a:r>
              <a:rPr lang="en-US" sz="1400" b="1" dirty="0" smtClean="0">
                <a:solidFill>
                  <a:srgbClr val="FF0000"/>
                </a:solidFill>
                <a:latin typeface="Arial Narrow" pitchFamily="34" charset="0"/>
              </a:rPr>
              <a:t>Fort Worth, Texas</a:t>
            </a:r>
            <a:r>
              <a:rPr lang="en-US" sz="1400" b="1" dirty="0" smtClean="0">
                <a:latin typeface="Arial Narrow" pitchFamily="34" charset="0"/>
              </a:rPr>
              <a:t/>
            </a:r>
            <a:br>
              <a:rPr lang="en-US" sz="1400" b="1" dirty="0" smtClean="0">
                <a:latin typeface="Arial Narrow" pitchFamily="34" charset="0"/>
              </a:rPr>
            </a:br>
            <a:r>
              <a:rPr lang="en-US" sz="1400" dirty="0" smtClean="0">
                <a:latin typeface="Arial Narrow" pitchFamily="34" charset="0"/>
              </a:rPr>
              <a:t>A man, distraught over his father’s death, drove to what appeared to be a random location choice where a See You at the Pole celebration rally was being held. He shot his first victim while walking in the lobby doors, asking, “Is this where that (expletive deleted) prayer meeting is going on?” He killed two seminary students, a member of the church staff, and four teenagers before taking his own life.</a:t>
            </a:r>
          </a:p>
          <a:p>
            <a:endParaRPr lang="en-US" sz="1400" dirty="0" smtClean="0">
              <a:latin typeface="Arial Narrow" pitchFamily="34" charset="0"/>
            </a:endParaRPr>
          </a:p>
          <a:p>
            <a:r>
              <a:rPr lang="en-US" sz="1400" b="1" u="sng" dirty="0" smtClean="0">
                <a:latin typeface="Arial Narrow" pitchFamily="34" charset="0"/>
              </a:rPr>
              <a:t>March 12, 2005</a:t>
            </a:r>
            <a:r>
              <a:rPr lang="en-US" sz="1400" b="1" dirty="0" smtClean="0">
                <a:latin typeface="Arial Narrow" pitchFamily="34" charset="0"/>
              </a:rPr>
              <a:t/>
            </a:r>
            <a:br>
              <a:rPr lang="en-US" sz="1400" b="1" dirty="0" smtClean="0">
                <a:latin typeface="Arial Narrow" pitchFamily="34" charset="0"/>
              </a:rPr>
            </a:br>
            <a:r>
              <a:rPr lang="en-US" sz="1400" b="1" dirty="0" smtClean="0">
                <a:latin typeface="Arial Narrow" pitchFamily="34" charset="0"/>
              </a:rPr>
              <a:t>Living Church of God   						</a:t>
            </a:r>
            <a:r>
              <a:rPr lang="en-US" sz="1400" b="1" dirty="0" smtClean="0">
                <a:latin typeface="Arial Narrow"/>
              </a:rPr>
              <a:t>►</a:t>
            </a:r>
            <a:r>
              <a:rPr lang="en-US" sz="1400" b="1" dirty="0" smtClean="0">
                <a:solidFill>
                  <a:srgbClr val="FF0000"/>
                </a:solidFill>
                <a:latin typeface="Arial Narrow" pitchFamily="34" charset="0"/>
              </a:rPr>
              <a:t>Death toll: 8</a:t>
            </a:r>
            <a:r>
              <a:rPr lang="en-US" sz="1400" b="1" dirty="0" smtClean="0">
                <a:latin typeface="Arial Narrow" pitchFamily="34" charset="0"/>
              </a:rPr>
              <a:t/>
            </a:r>
            <a:br>
              <a:rPr lang="en-US" sz="1400" b="1" dirty="0" smtClean="0">
                <a:latin typeface="Arial Narrow" pitchFamily="34" charset="0"/>
              </a:rPr>
            </a:br>
            <a:r>
              <a:rPr lang="en-US" sz="1400" b="1" dirty="0" smtClean="0">
                <a:solidFill>
                  <a:srgbClr val="FF0000"/>
                </a:solidFill>
                <a:latin typeface="Arial Narrow" pitchFamily="34" charset="0"/>
              </a:rPr>
              <a:t>Brookfield, Wisconsin</a:t>
            </a:r>
            <a:r>
              <a:rPr lang="en-US" sz="1400" b="1" dirty="0" smtClean="0">
                <a:latin typeface="Arial Narrow" pitchFamily="34" charset="0"/>
              </a:rPr>
              <a:t/>
            </a:r>
            <a:br>
              <a:rPr lang="en-US" sz="1400" b="1" dirty="0" smtClean="0">
                <a:latin typeface="Arial Narrow" pitchFamily="34" charset="0"/>
              </a:rPr>
            </a:br>
            <a:r>
              <a:rPr lang="en-US" sz="1400" dirty="0" smtClean="0">
                <a:latin typeface="Arial Narrow" pitchFamily="34" charset="0"/>
              </a:rPr>
              <a:t>Angry at his pastor’s sermon, a man left the Sunday morning service and came back in shooting. He killed the pastor and six others before killing himself.</a:t>
            </a:r>
          </a:p>
        </p:txBody>
      </p:sp>
      <p:sp>
        <p:nvSpPr>
          <p:cNvPr id="3" name="2 - TextBox"/>
          <p:cNvSpPr txBox="1"/>
          <p:nvPr/>
        </p:nvSpPr>
        <p:spPr>
          <a:xfrm>
            <a:off x="6551623" y="348794"/>
            <a:ext cx="2111475" cy="307777"/>
          </a:xfrm>
          <a:prstGeom prst="rect">
            <a:avLst/>
          </a:prstGeom>
          <a:noFill/>
        </p:spPr>
        <p:txBody>
          <a:bodyPr wrap="none" rtlCol="0">
            <a:spAutoFit/>
          </a:bodyPr>
          <a:lstStyle/>
          <a:p>
            <a:r>
              <a:rPr lang="en-US" sz="1400" dirty="0" smtClean="0">
                <a:solidFill>
                  <a:srgbClr val="C00000"/>
                </a:solidFill>
                <a:latin typeface="Arial Black" pitchFamily="34" charset="0"/>
              </a:rPr>
              <a:t>US Church violence</a:t>
            </a:r>
            <a:endParaRPr lang="el-GR" sz="1400" dirty="0">
              <a:solidFill>
                <a:srgbClr val="C00000"/>
              </a:solidFill>
              <a:latin typeface="Arial Black"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55541" y="1142205"/>
            <a:ext cx="8809350" cy="5478423"/>
          </a:xfrm>
          <a:prstGeom prst="rect">
            <a:avLst/>
          </a:prstGeom>
        </p:spPr>
        <p:txBody>
          <a:bodyPr wrap="square">
            <a:spAutoFit/>
          </a:bodyPr>
          <a:lstStyle/>
          <a:p>
            <a:r>
              <a:rPr lang="en-US" sz="1400" b="1" u="sng" dirty="0" smtClean="0">
                <a:latin typeface="Arial Narrow" pitchFamily="34" charset="0"/>
              </a:rPr>
              <a:t>August 28, 2005</a:t>
            </a:r>
            <a:r>
              <a:rPr lang="en-US" sz="1400" b="1" dirty="0" smtClean="0">
                <a:latin typeface="Arial Narrow" pitchFamily="34" charset="0"/>
              </a:rPr>
              <a:t/>
            </a:r>
            <a:br>
              <a:rPr lang="en-US" sz="1400" b="1" dirty="0" smtClean="0">
                <a:latin typeface="Arial Narrow" pitchFamily="34" charset="0"/>
              </a:rPr>
            </a:br>
            <a:r>
              <a:rPr lang="en-US" sz="1400" b="1" dirty="0" smtClean="0">
                <a:latin typeface="Arial Narrow" pitchFamily="34" charset="0"/>
              </a:rPr>
              <a:t>Sash Assembly of God Church   					</a:t>
            </a:r>
            <a:r>
              <a:rPr lang="en-US" sz="1400" b="1" dirty="0" smtClean="0">
                <a:latin typeface="Arial Narrow"/>
              </a:rPr>
              <a:t>►</a:t>
            </a:r>
            <a:r>
              <a:rPr lang="en-US" sz="1400" b="1" dirty="0" smtClean="0">
                <a:solidFill>
                  <a:srgbClr val="FF0000"/>
                </a:solidFill>
                <a:latin typeface="Arial Narrow" pitchFamily="34" charset="0"/>
              </a:rPr>
              <a:t>Death toll: 4</a:t>
            </a:r>
            <a:r>
              <a:rPr lang="en-US" sz="1400" b="1" dirty="0" smtClean="0">
                <a:latin typeface="Arial Narrow" pitchFamily="34" charset="0"/>
              </a:rPr>
              <a:t/>
            </a:r>
            <a:br>
              <a:rPr lang="en-US" sz="1400" b="1" dirty="0" smtClean="0">
                <a:latin typeface="Arial Narrow" pitchFamily="34" charset="0"/>
              </a:rPr>
            </a:br>
            <a:r>
              <a:rPr lang="en-US" sz="1400" b="1" dirty="0" smtClean="0">
                <a:solidFill>
                  <a:srgbClr val="FF0000"/>
                </a:solidFill>
                <a:latin typeface="Arial Narrow" pitchFamily="34" charset="0"/>
              </a:rPr>
              <a:t>Sash, Texas</a:t>
            </a:r>
            <a:r>
              <a:rPr lang="en-US" sz="1400" b="1" dirty="0" smtClean="0">
                <a:latin typeface="Arial Narrow" pitchFamily="34" charset="0"/>
              </a:rPr>
              <a:t/>
            </a:r>
            <a:br>
              <a:rPr lang="en-US" sz="1400" b="1" dirty="0" smtClean="0">
                <a:latin typeface="Arial Narrow" pitchFamily="34" charset="0"/>
              </a:rPr>
            </a:br>
            <a:r>
              <a:rPr lang="en-US" sz="1400" dirty="0" smtClean="0">
                <a:latin typeface="Arial Narrow" pitchFamily="34" charset="0"/>
              </a:rPr>
              <a:t>A neighbor of the church walked up to a deacon in the parking lot, whom he shot and killed. He then shot and killed the pastor who was standing nearby. As he fled the scene, he shot and killed two women who had stopped on a road to check their horse trailer.</a:t>
            </a:r>
          </a:p>
          <a:p>
            <a:endParaRPr lang="en-US" sz="1400" dirty="0" smtClean="0">
              <a:latin typeface="Arial Narrow" pitchFamily="34" charset="0"/>
            </a:endParaRPr>
          </a:p>
          <a:p>
            <a:r>
              <a:rPr lang="en-US" sz="1400" b="1" u="sng" dirty="0" smtClean="0">
                <a:latin typeface="Arial Narrow" pitchFamily="34" charset="0"/>
              </a:rPr>
              <a:t>May 21, 2006</a:t>
            </a:r>
            <a:r>
              <a:rPr lang="en-US" sz="1400" b="1" dirty="0" smtClean="0">
                <a:latin typeface="Arial Narrow" pitchFamily="34" charset="0"/>
              </a:rPr>
              <a:t/>
            </a:r>
            <a:br>
              <a:rPr lang="en-US" sz="1400" b="1" dirty="0" smtClean="0">
                <a:latin typeface="Arial Narrow" pitchFamily="34" charset="0"/>
              </a:rPr>
            </a:br>
            <a:r>
              <a:rPr lang="en-US" sz="1400" b="1" dirty="0" smtClean="0">
                <a:latin typeface="Arial Narrow" pitchFamily="34" charset="0"/>
              </a:rPr>
              <a:t>Ministry of Jesus Christ Church   					</a:t>
            </a:r>
            <a:r>
              <a:rPr lang="en-US" sz="1400" b="1" dirty="0" smtClean="0">
                <a:latin typeface="Arial Narrow"/>
              </a:rPr>
              <a:t>►</a:t>
            </a:r>
            <a:r>
              <a:rPr lang="en-US" sz="1400" b="1" dirty="0" smtClean="0">
                <a:solidFill>
                  <a:srgbClr val="FF0000"/>
                </a:solidFill>
                <a:latin typeface="Arial Narrow" pitchFamily="34" charset="0"/>
              </a:rPr>
              <a:t>Death toll: 5; 1 injured</a:t>
            </a:r>
            <a:r>
              <a:rPr lang="en-US" sz="1400" b="1" dirty="0" smtClean="0">
                <a:latin typeface="Arial Narrow" pitchFamily="34" charset="0"/>
              </a:rPr>
              <a:t/>
            </a:r>
            <a:br>
              <a:rPr lang="en-US" sz="1400" b="1" dirty="0" smtClean="0">
                <a:latin typeface="Arial Narrow" pitchFamily="34" charset="0"/>
              </a:rPr>
            </a:br>
            <a:r>
              <a:rPr lang="en-US" sz="1400" b="1" dirty="0" smtClean="0">
                <a:solidFill>
                  <a:srgbClr val="FF0000"/>
                </a:solidFill>
                <a:latin typeface="Arial Narrow" pitchFamily="34" charset="0"/>
              </a:rPr>
              <a:t>Baton Rouge, Louisiana</a:t>
            </a:r>
            <a:r>
              <a:rPr lang="en-US" sz="1400" b="1" dirty="0" smtClean="0">
                <a:latin typeface="Arial Narrow" pitchFamily="34" charset="0"/>
              </a:rPr>
              <a:t/>
            </a:r>
            <a:br>
              <a:rPr lang="en-US" sz="1400" b="1" dirty="0" smtClean="0">
                <a:latin typeface="Arial Narrow" pitchFamily="34" charset="0"/>
              </a:rPr>
            </a:br>
            <a:r>
              <a:rPr lang="en-US" sz="1400" dirty="0" smtClean="0">
                <a:latin typeface="Arial Narrow" pitchFamily="34" charset="0"/>
              </a:rPr>
              <a:t>An estranged husband attacked his wife in church, killing four others as he stormed into the service. He kidnapped his wife out of the church and killed her at another location. He also shot and critically wounded the pastor.</a:t>
            </a:r>
          </a:p>
          <a:p>
            <a:endParaRPr lang="en-US" sz="1400" dirty="0" smtClean="0">
              <a:latin typeface="Arial Narrow" pitchFamily="34" charset="0"/>
            </a:endParaRPr>
          </a:p>
          <a:p>
            <a:r>
              <a:rPr lang="en-US" sz="1400" b="1" u="sng" dirty="0" smtClean="0">
                <a:latin typeface="Arial Narrow" pitchFamily="34" charset="0"/>
              </a:rPr>
              <a:t>December 9, 2007</a:t>
            </a:r>
            <a:r>
              <a:rPr lang="en-US" sz="1400" b="1" dirty="0" smtClean="0">
                <a:latin typeface="Arial Narrow" pitchFamily="34" charset="0"/>
              </a:rPr>
              <a:t/>
            </a:r>
            <a:br>
              <a:rPr lang="en-US" sz="1400" b="1" dirty="0" smtClean="0">
                <a:latin typeface="Arial Narrow" pitchFamily="34" charset="0"/>
              </a:rPr>
            </a:br>
            <a:r>
              <a:rPr lang="en-US" sz="1400" b="1" dirty="0" smtClean="0">
                <a:latin typeface="Arial Narrow" pitchFamily="34" charset="0"/>
              </a:rPr>
              <a:t>YWAM (Arvada) and New Life Church (Colorado Springs)   			</a:t>
            </a:r>
            <a:r>
              <a:rPr lang="en-US" sz="1400" b="1" dirty="0" smtClean="0">
                <a:latin typeface="Arial Narrow"/>
              </a:rPr>
              <a:t>►</a:t>
            </a:r>
            <a:r>
              <a:rPr lang="en-US" sz="1400" b="1" dirty="0" smtClean="0">
                <a:solidFill>
                  <a:srgbClr val="FF0000"/>
                </a:solidFill>
                <a:latin typeface="Arial Narrow" pitchFamily="34" charset="0"/>
              </a:rPr>
              <a:t>Death toll: 4 + 6</a:t>
            </a:r>
            <a:r>
              <a:rPr lang="en-US" sz="1400" b="1" dirty="0" smtClean="0">
                <a:latin typeface="Arial Narrow" pitchFamily="34" charset="0"/>
              </a:rPr>
              <a:t/>
            </a:r>
            <a:br>
              <a:rPr lang="en-US" sz="1400" b="1" dirty="0" smtClean="0">
                <a:latin typeface="Arial Narrow" pitchFamily="34" charset="0"/>
              </a:rPr>
            </a:br>
            <a:r>
              <a:rPr lang="en-US" sz="1400" b="1" dirty="0" smtClean="0">
                <a:solidFill>
                  <a:srgbClr val="FF0000"/>
                </a:solidFill>
                <a:latin typeface="Arial Narrow" pitchFamily="34" charset="0"/>
              </a:rPr>
              <a:t>Arvada and Colorado Springs, Colorado</a:t>
            </a:r>
            <a:r>
              <a:rPr lang="en-US" sz="1400" b="1" dirty="0" smtClean="0">
                <a:latin typeface="Arial Narrow" pitchFamily="34" charset="0"/>
              </a:rPr>
              <a:t/>
            </a:r>
            <a:br>
              <a:rPr lang="en-US" sz="1400" b="1" dirty="0" smtClean="0">
                <a:latin typeface="Arial Narrow" pitchFamily="34" charset="0"/>
              </a:rPr>
            </a:br>
            <a:r>
              <a:rPr lang="en-US" sz="1400" dirty="0" smtClean="0">
                <a:latin typeface="Arial Narrow" pitchFamily="34" charset="0"/>
              </a:rPr>
              <a:t> In the early morning hours, 24-year-old </a:t>
            </a:r>
            <a:r>
              <a:rPr lang="en-US" sz="1400" u="sng" dirty="0" smtClean="0">
                <a:latin typeface="Arial Narrow" pitchFamily="34" charset="0"/>
              </a:rPr>
              <a:t>Matthew J. Murray </a:t>
            </a:r>
            <a:r>
              <a:rPr lang="en-US" sz="1400" dirty="0" smtClean="0">
                <a:latin typeface="Arial Narrow" pitchFamily="34" charset="0"/>
              </a:rPr>
              <a:t>opened fire at the Youth With A Mission training center in Arvada, Colorado, with a pistol, killing two and wounding two others before escaping. Later that afternoon, he attacked the New Life Church in Colorado Springs, Colorado, with a number of firearms, killing two more people and injuring three before being shot and wounded by a former Minneapolis police officer; he then committed suicide.</a:t>
            </a:r>
          </a:p>
          <a:p>
            <a:endParaRPr lang="en-US" sz="1400" dirty="0" smtClean="0">
              <a:latin typeface="Arial Narrow" pitchFamily="34" charset="0"/>
            </a:endParaRPr>
          </a:p>
          <a:p>
            <a:endParaRPr lang="en-US" sz="1400" dirty="0" smtClean="0">
              <a:latin typeface="Arial Narrow" pitchFamily="34" charset="0"/>
            </a:endParaRPr>
          </a:p>
          <a:p>
            <a:r>
              <a:rPr lang="en-US" sz="1400" b="1" u="sng" dirty="0" smtClean="0">
                <a:latin typeface="Arial Narrow" pitchFamily="34" charset="0"/>
              </a:rPr>
              <a:t>March 31, </a:t>
            </a:r>
            <a:r>
              <a:rPr lang="en-US" sz="1400" b="1" u="sng" dirty="0" smtClean="0">
                <a:solidFill>
                  <a:srgbClr val="FF0000"/>
                </a:solidFill>
                <a:latin typeface="Arial Narrow" pitchFamily="34" charset="0"/>
              </a:rPr>
              <a:t>2013</a:t>
            </a:r>
          </a:p>
          <a:p>
            <a:r>
              <a:rPr lang="en-US" sz="1400" b="1" dirty="0" smtClean="0">
                <a:latin typeface="Arial Narrow" pitchFamily="34" charset="0"/>
              </a:rPr>
              <a:t>Hiawatha Church of God   						</a:t>
            </a:r>
            <a:r>
              <a:rPr lang="en-US" sz="1400" b="1" dirty="0" smtClean="0">
                <a:latin typeface="Arial Narrow"/>
              </a:rPr>
              <a:t>►</a:t>
            </a:r>
            <a:r>
              <a:rPr lang="en-US" sz="1400" b="1" dirty="0" smtClean="0">
                <a:solidFill>
                  <a:srgbClr val="FF0000"/>
                </a:solidFill>
                <a:latin typeface="Arial Narrow" pitchFamily="34" charset="0"/>
              </a:rPr>
              <a:t>Death toll: 1</a:t>
            </a:r>
          </a:p>
          <a:p>
            <a:r>
              <a:rPr lang="en-US" sz="1400" b="1" dirty="0" smtClean="0">
                <a:solidFill>
                  <a:srgbClr val="FF0000"/>
                </a:solidFill>
                <a:latin typeface="Arial Narrow" pitchFamily="34" charset="0"/>
              </a:rPr>
              <a:t>Ashtabula, Ohio</a:t>
            </a:r>
          </a:p>
          <a:p>
            <a:r>
              <a:rPr lang="en-US" sz="1400" dirty="0" smtClean="0">
                <a:latin typeface="Arial Narrow" pitchFamily="34" charset="0"/>
              </a:rPr>
              <a:t>25 year old </a:t>
            </a:r>
            <a:r>
              <a:rPr lang="en-US" sz="1400" dirty="0" err="1" smtClean="0">
                <a:latin typeface="Arial Narrow" pitchFamily="34" charset="0"/>
              </a:rPr>
              <a:t>Reshad</a:t>
            </a:r>
            <a:r>
              <a:rPr lang="en-US" sz="1400" dirty="0" smtClean="0">
                <a:latin typeface="Arial Narrow" pitchFamily="34" charset="0"/>
              </a:rPr>
              <a:t> Riddle fatally shoots his father, 52 year old Richard Riddle, with a single shot from a handgun.</a:t>
            </a:r>
            <a:endParaRPr lang="en-US" sz="1400" dirty="0">
              <a:latin typeface="Arial Narrow" pitchFamily="34" charset="0"/>
            </a:endParaRPr>
          </a:p>
        </p:txBody>
      </p:sp>
      <p:sp>
        <p:nvSpPr>
          <p:cNvPr id="3" name="2 - TextBox"/>
          <p:cNvSpPr txBox="1"/>
          <p:nvPr/>
        </p:nvSpPr>
        <p:spPr>
          <a:xfrm>
            <a:off x="6598757" y="348794"/>
            <a:ext cx="2111475" cy="307777"/>
          </a:xfrm>
          <a:prstGeom prst="rect">
            <a:avLst/>
          </a:prstGeom>
          <a:noFill/>
        </p:spPr>
        <p:txBody>
          <a:bodyPr wrap="none" rtlCol="0">
            <a:spAutoFit/>
          </a:bodyPr>
          <a:lstStyle/>
          <a:p>
            <a:r>
              <a:rPr lang="en-US" sz="1400" dirty="0" smtClean="0">
                <a:solidFill>
                  <a:srgbClr val="C00000"/>
                </a:solidFill>
                <a:latin typeface="Arial Black" pitchFamily="34" charset="0"/>
              </a:rPr>
              <a:t>US Church violence</a:t>
            </a:r>
            <a:endParaRPr lang="el-GR" sz="1400" dirty="0">
              <a:solidFill>
                <a:srgbClr val="C00000"/>
              </a:solidFill>
              <a:latin typeface="Arial Black"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416</TotalTime>
  <Words>957</Words>
  <Application>Microsoft Office PowerPoint</Application>
  <PresentationFormat>Προβολή στην οθόνη (4:3)</PresentationFormat>
  <Paragraphs>210</Paragraphs>
  <Slides>25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25</vt:i4>
      </vt:variant>
    </vt:vector>
  </HeadingPairs>
  <TitlesOfParts>
    <vt:vector size="26"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turbo_x</dc:creator>
  <cp:lastModifiedBy>turbo_x</cp:lastModifiedBy>
  <cp:revision>88</cp:revision>
  <dcterms:created xsi:type="dcterms:W3CDTF">2013-09-14T16:31:11Z</dcterms:created>
  <dcterms:modified xsi:type="dcterms:W3CDTF">2013-11-18T10:38:23Z</dcterms:modified>
</cp:coreProperties>
</file>